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88" r:id="rId2"/>
    <p:sldId id="1481" r:id="rId3"/>
    <p:sldId id="1479" r:id="rId4"/>
    <p:sldId id="1486" r:id="rId5"/>
    <p:sldId id="1263" r:id="rId6"/>
    <p:sldId id="1489" r:id="rId7"/>
    <p:sldId id="1490" r:id="rId8"/>
    <p:sldId id="1491" r:id="rId9"/>
    <p:sldId id="1493" r:id="rId10"/>
    <p:sldId id="1494" r:id="rId11"/>
    <p:sldId id="1492" r:id="rId12"/>
    <p:sldId id="1507" r:id="rId13"/>
    <p:sldId id="1497" r:id="rId14"/>
    <p:sldId id="1495" r:id="rId15"/>
    <p:sldId id="1498" r:id="rId16"/>
    <p:sldId id="1499" r:id="rId17"/>
    <p:sldId id="1500" r:id="rId18"/>
    <p:sldId id="1502" r:id="rId19"/>
    <p:sldId id="1503" r:id="rId20"/>
    <p:sldId id="1504" r:id="rId21"/>
    <p:sldId id="1506" r:id="rId22"/>
    <p:sldId id="1508" r:id="rId23"/>
    <p:sldId id="1482" r:id="rId24"/>
    <p:sldId id="1220" r:id="rId2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4B5001-0116-EC4F-BDA5-925E8FBF1D51}">
          <p14:sldIdLst>
            <p14:sldId id="1488"/>
            <p14:sldId id="1481"/>
          </p14:sldIdLst>
        </p14:section>
        <p14:section name="Untitled Section" id="{F909BA94-29BA-5D42-923D-4A35252980D5}">
          <p14:sldIdLst>
            <p14:sldId id="1479"/>
            <p14:sldId id="1486"/>
            <p14:sldId id="1263"/>
            <p14:sldId id="1489"/>
            <p14:sldId id="1490"/>
            <p14:sldId id="1491"/>
            <p14:sldId id="1493"/>
            <p14:sldId id="1494"/>
            <p14:sldId id="1492"/>
            <p14:sldId id="1507"/>
            <p14:sldId id="1497"/>
            <p14:sldId id="1495"/>
            <p14:sldId id="1498"/>
            <p14:sldId id="1499"/>
            <p14:sldId id="1500"/>
            <p14:sldId id="1502"/>
            <p14:sldId id="1503"/>
            <p14:sldId id="1504"/>
            <p14:sldId id="1506"/>
            <p14:sldId id="1508"/>
            <p14:sldId id="1482"/>
            <p14:sldId id="1220"/>
          </p14:sldIdLst>
        </p14:section>
      </p14:sectionLst>
    </p:ext>
    <p:ext uri="{EFAFB233-063F-42B5-8137-9DF3F51BA10A}">
      <p15:sldGuideLst xmlns:p15="http://schemas.microsoft.com/office/powerpoint/2012/main">
        <p15:guide id="1" orient="horz" pos="4320" userDrawn="1">
          <p15:clr>
            <a:srgbClr val="A4A3A4"/>
          </p15:clr>
        </p15:guide>
        <p15:guide id="2"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45469"/>
    <a:srgbClr val="119CF4"/>
    <a:srgbClr val="943634"/>
    <a:srgbClr val="FBB62B"/>
    <a:srgbClr val="364D65"/>
    <a:srgbClr val="19232E"/>
    <a:srgbClr val="2F2F2F"/>
    <a:srgbClr val="FBC81F"/>
    <a:srgbClr val="2C4054"/>
    <a:srgbClr val="FAD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5964" autoAdjust="0"/>
  </p:normalViewPr>
  <p:slideViewPr>
    <p:cSldViewPr snapToGrid="0" snapToObjects="1">
      <p:cViewPr varScale="1">
        <p:scale>
          <a:sx n="58" d="100"/>
          <a:sy n="58" d="100"/>
        </p:scale>
        <p:origin x="528" y="216"/>
      </p:cViewPr>
      <p:guideLst>
        <p:guide orient="horz" pos="4320"/>
        <p:guide pos="76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snapToObjects="1" showGuide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6/14/23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77069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52365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341447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87926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46491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109956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87171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21241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34184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82688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16554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79569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79078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5575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49076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portal is a specially designed website that often serves as the single point of access for information. It can also be considered a library of personalized and categorized content. A web portal helps in search navigation, personalization, notification and information integration, and often provides features like task management, collaboration, and business intelligence and application integration.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265447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eac@eachq.org"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grpSp>
        <p:nvGrpSpPr>
          <p:cNvPr id="2" name="Group 1"/>
          <p:cNvGrpSpPr/>
          <p:nvPr userDrawn="1"/>
        </p:nvGrpSpPr>
        <p:grpSpPr>
          <a:xfrm>
            <a:off x="-1" y="11914730"/>
            <a:ext cx="24377651" cy="1697630"/>
            <a:chOff x="-1" y="11751011"/>
            <a:chExt cx="24377651" cy="1697630"/>
          </a:xfrm>
        </p:grpSpPr>
        <p:pic>
          <p:nvPicPr>
            <p:cNvPr id="3" name="Picture 2" descr="EAC_Swirl_CS5.eps"/>
            <p:cNvPicPr>
              <a:picLocks noChangeAspect="1"/>
            </p:cNvPicPr>
            <p:nvPr/>
          </p:nvPicPr>
          <p:blipFill rotWithShape="1">
            <a:blip r:embed="rId2">
              <a:extLst>
                <a:ext uri="{28A0092B-C50C-407E-A947-70E740481C1C}">
                  <a14:useLocalDpi xmlns:a14="http://schemas.microsoft.com/office/drawing/2010/main" val="0"/>
                </a:ext>
              </a:extLst>
            </a:blip>
            <a:srcRect l="3933" r="6456"/>
            <a:stretch/>
          </p:blipFill>
          <p:spPr>
            <a:xfrm>
              <a:off x="-1" y="12763545"/>
              <a:ext cx="24377651" cy="685096"/>
            </a:xfrm>
            <a:prstGeom prst="rect">
              <a:avLst/>
            </a:prstGeom>
          </p:spPr>
        </p:pic>
        <p:pic>
          <p:nvPicPr>
            <p:cNvPr id="4" name="Picture 3" descr="EAC_Logo.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084" y="11751011"/>
              <a:ext cx="1736702" cy="1608510"/>
            </a:xfrm>
            <a:prstGeom prst="rect">
              <a:avLst/>
            </a:prstGeom>
          </p:spPr>
        </p:pic>
      </p:grpSp>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ter Slide 1">
    <p:spTree>
      <p:nvGrpSpPr>
        <p:cNvPr id="1" name=""/>
        <p:cNvGrpSpPr/>
        <p:nvPr/>
      </p:nvGrpSpPr>
      <p:grpSpPr>
        <a:xfrm>
          <a:off x="0" y="0"/>
          <a:ext cx="0" cy="0"/>
          <a:chOff x="0" y="0"/>
          <a:chExt cx="0" cy="0"/>
        </a:xfrm>
      </p:grpSpPr>
      <p:sp>
        <p:nvSpPr>
          <p:cNvPr id="2" name="Rectangle 1"/>
          <p:cNvSpPr/>
          <p:nvPr userDrawn="1"/>
        </p:nvSpPr>
        <p:spPr>
          <a:xfrm>
            <a:off x="22034809" y="334537"/>
            <a:ext cx="2342841" cy="12935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userDrawn="1"/>
        </p:nvSpPr>
        <p:spPr>
          <a:xfrm>
            <a:off x="8369562" y="8650580"/>
            <a:ext cx="7674732" cy="8659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600" b="1" spc="300" dirty="0">
                <a:solidFill>
                  <a:schemeClr val="bg2">
                    <a:lumMod val="65000"/>
                  </a:schemeClr>
                </a:solidFill>
                <a:latin typeface="Lucida Handwriting"/>
                <a:ea typeface="Lato" charset="0"/>
                <a:cs typeface="Lucida Handwriting"/>
              </a:rPr>
              <a:t>One People, One Destiny</a:t>
            </a:r>
          </a:p>
        </p:txBody>
      </p:sp>
      <p:sp>
        <p:nvSpPr>
          <p:cNvPr id="4" name="Rectangle 3"/>
          <p:cNvSpPr>
            <a:spLocks/>
          </p:cNvSpPr>
          <p:nvPr userDrawn="1"/>
        </p:nvSpPr>
        <p:spPr bwMode="auto">
          <a:xfrm>
            <a:off x="3490256" y="6814324"/>
            <a:ext cx="17441775"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8000" b="1" spc="1200" dirty="0">
                <a:solidFill>
                  <a:srgbClr val="0E80C9"/>
                </a:solidFill>
                <a:latin typeface="Arial"/>
                <a:ea typeface="Lato Black" charset="0"/>
                <a:cs typeface="Arial"/>
                <a:sym typeface="Bebas Neue" charset="0"/>
              </a:rPr>
              <a:t>EAST AFRICAN COMMUNITY</a:t>
            </a:r>
          </a:p>
        </p:txBody>
      </p:sp>
      <p:pic>
        <p:nvPicPr>
          <p:cNvPr id="5" name="Picture 4" descr="EAC_Logo.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13901" y="890865"/>
            <a:ext cx="6086374" cy="5637116"/>
          </a:xfrm>
          <a:prstGeom prst="rect">
            <a:avLst/>
          </a:prstGeom>
        </p:spPr>
      </p:pic>
      <p:sp>
        <p:nvSpPr>
          <p:cNvPr id="6" name="Subtitle 2"/>
          <p:cNvSpPr txBox="1">
            <a:spLocks/>
          </p:cNvSpPr>
          <p:nvPr userDrawn="1"/>
        </p:nvSpPr>
        <p:spPr>
          <a:xfrm>
            <a:off x="21596034" y="81101"/>
            <a:ext cx="1312163" cy="506872"/>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spc="300" dirty="0">
                <a:solidFill>
                  <a:schemeClr val="bg2">
                    <a:lumMod val="65000"/>
                  </a:schemeClr>
                </a:solidFill>
                <a:latin typeface="Lato" charset="0"/>
                <a:ea typeface="Lato" charset="0"/>
                <a:cs typeface="Lato" charset="0"/>
              </a:rPr>
              <a:t>PPT 00</a:t>
            </a:r>
          </a:p>
        </p:txBody>
      </p:sp>
      <p:pic>
        <p:nvPicPr>
          <p:cNvPr id="7" name="Picture 6" descr="EAC_Swirl_CS5.eps"/>
          <p:cNvPicPr>
            <a:picLocks noChangeAspect="1"/>
          </p:cNvPicPr>
          <p:nvPr userDrawn="1"/>
        </p:nvPicPr>
        <p:blipFill rotWithShape="1">
          <a:blip r:embed="rId3">
            <a:extLst>
              <a:ext uri="{28A0092B-C50C-407E-A947-70E740481C1C}">
                <a14:useLocalDpi xmlns:a14="http://schemas.microsoft.com/office/drawing/2010/main" val="0"/>
              </a:ext>
            </a:extLst>
          </a:blip>
          <a:srcRect l="9429" r="5491"/>
          <a:stretch/>
        </p:blipFill>
        <p:spPr>
          <a:xfrm>
            <a:off x="0" y="9783910"/>
            <a:ext cx="24377650" cy="2209800"/>
          </a:xfrm>
          <a:prstGeom prst="rect">
            <a:avLst/>
          </a:prstGeom>
        </p:spPr>
      </p:pic>
      <p:sp>
        <p:nvSpPr>
          <p:cNvPr id="8" name="Subtitle 2"/>
          <p:cNvSpPr txBox="1">
            <a:spLocks/>
          </p:cNvSpPr>
          <p:nvPr userDrawn="1"/>
        </p:nvSpPr>
        <p:spPr>
          <a:xfrm>
            <a:off x="19690144" y="13106456"/>
            <a:ext cx="4192218" cy="506872"/>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spc="300" dirty="0">
                <a:solidFill>
                  <a:schemeClr val="bg2">
                    <a:lumMod val="65000"/>
                  </a:schemeClr>
                </a:solidFill>
                <a:latin typeface="Lato" charset="0"/>
                <a:ea typeface="Lato" charset="0"/>
                <a:cs typeface="Lato" charset="0"/>
              </a:rPr>
              <a:t>EFFECTIVE DATE: 01/09/2022</a:t>
            </a:r>
          </a:p>
        </p:txBody>
      </p:sp>
      <p:sp>
        <p:nvSpPr>
          <p:cNvPr id="9" name="Subtitle 2"/>
          <p:cNvSpPr txBox="1">
            <a:spLocks/>
          </p:cNvSpPr>
          <p:nvPr userDrawn="1"/>
        </p:nvSpPr>
        <p:spPr>
          <a:xfrm>
            <a:off x="474257" y="13106456"/>
            <a:ext cx="2587080" cy="506872"/>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spc="300" dirty="0">
                <a:solidFill>
                  <a:schemeClr val="bg2">
                    <a:lumMod val="65000"/>
                  </a:schemeClr>
                </a:solidFill>
                <a:latin typeface="Lato" charset="0"/>
                <a:ea typeface="Lato" charset="0"/>
                <a:cs typeface="Lato" charset="0"/>
              </a:rPr>
              <a:t>REVISION NO: 02</a:t>
            </a:r>
          </a:p>
        </p:txBody>
      </p:sp>
    </p:spTree>
    <p:extLst>
      <p:ext uri="{BB962C8B-B14F-4D97-AF65-F5344CB8AC3E}">
        <p14:creationId xmlns:p14="http://schemas.microsoft.com/office/powerpoint/2010/main" val="1321910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11176001" y="4268439"/>
            <a:ext cx="4401247" cy="64262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9920894" y="4268438"/>
            <a:ext cx="4440045" cy="6426200"/>
          </a:xfrm>
          <a:prstGeom prst="rect">
            <a:avLst/>
          </a:prstGeom>
          <a:solidFill>
            <a:schemeClr val="accent3">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570200" y="4268439"/>
            <a:ext cx="4360357" cy="6426200"/>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268439"/>
            <a:ext cx="11175999" cy="6426199"/>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p:cNvSpPr>
          <p:nvPr userDrawn="1"/>
        </p:nvSpPr>
        <p:spPr bwMode="auto">
          <a:xfrm>
            <a:off x="4147417" y="4681902"/>
            <a:ext cx="2398092" cy="1021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dirty="0">
                <a:solidFill>
                  <a:schemeClr val="bg1"/>
                </a:solidFill>
                <a:latin typeface="Lato Black" charset="0"/>
                <a:ea typeface="Lato Black" charset="0"/>
                <a:cs typeface="Lato Black" charset="0"/>
                <a:sym typeface="Bebas Neue" charset="0"/>
              </a:rPr>
              <a:t>In Brief</a:t>
            </a:r>
          </a:p>
        </p:txBody>
      </p:sp>
      <p:sp>
        <p:nvSpPr>
          <p:cNvPr id="11" name="Subtitle 2"/>
          <p:cNvSpPr txBox="1">
            <a:spLocks/>
          </p:cNvSpPr>
          <p:nvPr userDrawn="1"/>
        </p:nvSpPr>
        <p:spPr>
          <a:xfrm>
            <a:off x="1577513" y="6078251"/>
            <a:ext cx="7575550" cy="382145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bg1"/>
                </a:solidFill>
                <a:latin typeface="Lato Light" charset="0"/>
                <a:ea typeface="Lato Light" charset="0"/>
                <a:cs typeface="Lato Light" charset="0"/>
              </a:rPr>
              <a:t>The East African Community (EAC) is a regional inter-governmental organization of the Republic of </a:t>
            </a:r>
            <a:r>
              <a:rPr lang="en-US" b="1" dirty="0">
                <a:solidFill>
                  <a:schemeClr val="bg1"/>
                </a:solidFill>
                <a:latin typeface="Lato Light" charset="0"/>
                <a:ea typeface="Lato Light" charset="0"/>
                <a:cs typeface="Lato Light" charset="0"/>
              </a:rPr>
              <a:t>Burundi</a:t>
            </a:r>
            <a:r>
              <a:rPr lang="en-US" dirty="0">
                <a:solidFill>
                  <a:schemeClr val="bg1"/>
                </a:solidFill>
                <a:latin typeface="Lato Light" charset="0"/>
                <a:ea typeface="Lato Light" charset="0"/>
                <a:cs typeface="Lato Light" charset="0"/>
              </a:rPr>
              <a:t>, the Democratic Republic of </a:t>
            </a:r>
            <a:r>
              <a:rPr lang="en-US" b="1" dirty="0">
                <a:solidFill>
                  <a:schemeClr val="bg1"/>
                </a:solidFill>
                <a:latin typeface="Lato Light" charset="0"/>
                <a:ea typeface="Lato Light" charset="0"/>
                <a:cs typeface="Lato Light" charset="0"/>
              </a:rPr>
              <a:t>Congo</a:t>
            </a:r>
            <a:r>
              <a:rPr lang="en-US" dirty="0">
                <a:solidFill>
                  <a:schemeClr val="bg1"/>
                </a:solidFill>
                <a:latin typeface="Lato Light" charset="0"/>
                <a:ea typeface="Lato Light" charset="0"/>
                <a:cs typeface="Lato Light" charset="0"/>
              </a:rPr>
              <a:t>, the Republic of </a:t>
            </a:r>
            <a:r>
              <a:rPr lang="en-US" b="1" dirty="0">
                <a:solidFill>
                  <a:schemeClr val="bg1"/>
                </a:solidFill>
                <a:latin typeface="Lato Light" charset="0"/>
                <a:ea typeface="Lato Light" charset="0"/>
                <a:cs typeface="Lato Light" charset="0"/>
              </a:rPr>
              <a:t>Kenya</a:t>
            </a:r>
            <a:r>
              <a:rPr lang="en-US" dirty="0">
                <a:solidFill>
                  <a:schemeClr val="bg1"/>
                </a:solidFill>
                <a:latin typeface="Lato Light" charset="0"/>
                <a:ea typeface="Lato Light" charset="0"/>
                <a:cs typeface="Lato Light" charset="0"/>
              </a:rPr>
              <a:t>, the Republic of </a:t>
            </a:r>
            <a:r>
              <a:rPr lang="en-US" b="1" dirty="0">
                <a:solidFill>
                  <a:schemeClr val="bg1"/>
                </a:solidFill>
                <a:latin typeface="Lato Light" charset="0"/>
                <a:ea typeface="Lato Light" charset="0"/>
                <a:cs typeface="Lato Light" charset="0"/>
              </a:rPr>
              <a:t>Rwanda</a:t>
            </a:r>
            <a:r>
              <a:rPr lang="en-US" dirty="0">
                <a:solidFill>
                  <a:schemeClr val="bg1"/>
                </a:solidFill>
                <a:latin typeface="Lato Light" charset="0"/>
                <a:ea typeface="Lato Light" charset="0"/>
                <a:cs typeface="Lato Light" charset="0"/>
              </a:rPr>
              <a:t>, the Republic of </a:t>
            </a:r>
            <a:r>
              <a:rPr lang="en-US" b="1" dirty="0">
                <a:solidFill>
                  <a:schemeClr val="bg1"/>
                </a:solidFill>
                <a:latin typeface="Lato Light" charset="0"/>
                <a:ea typeface="Lato Light" charset="0"/>
                <a:cs typeface="Lato Light" charset="0"/>
              </a:rPr>
              <a:t>South Sudan</a:t>
            </a:r>
            <a:r>
              <a:rPr lang="en-US" dirty="0">
                <a:solidFill>
                  <a:schemeClr val="bg1"/>
                </a:solidFill>
                <a:latin typeface="Lato Light" charset="0"/>
                <a:ea typeface="Lato Light" charset="0"/>
                <a:cs typeface="Lato Light" charset="0"/>
              </a:rPr>
              <a:t>, the Republic of </a:t>
            </a:r>
            <a:r>
              <a:rPr lang="en-US" b="1" dirty="0">
                <a:solidFill>
                  <a:schemeClr val="bg1"/>
                </a:solidFill>
                <a:latin typeface="Lato Light" charset="0"/>
                <a:ea typeface="Lato Light" charset="0"/>
                <a:cs typeface="Lato Light" charset="0"/>
              </a:rPr>
              <a:t>Uganda </a:t>
            </a:r>
            <a:r>
              <a:rPr lang="en-US" b="0" dirty="0">
                <a:solidFill>
                  <a:schemeClr val="bg1"/>
                </a:solidFill>
                <a:latin typeface="Lato Light" charset="0"/>
                <a:ea typeface="Lato Light" charset="0"/>
                <a:cs typeface="Lato Light" charset="0"/>
              </a:rPr>
              <a:t>and</a:t>
            </a:r>
            <a:r>
              <a:rPr lang="en-US" b="0" baseline="0" dirty="0">
                <a:solidFill>
                  <a:schemeClr val="bg1"/>
                </a:solidFill>
                <a:latin typeface="Lato Light" charset="0"/>
                <a:ea typeface="Lato Light" charset="0"/>
                <a:cs typeface="Lato Light" charset="0"/>
              </a:rPr>
              <a:t> t</a:t>
            </a:r>
            <a:r>
              <a:rPr lang="en-US" dirty="0">
                <a:solidFill>
                  <a:schemeClr val="bg1"/>
                </a:solidFill>
                <a:latin typeface="Lato Light" charset="0"/>
                <a:ea typeface="Lato Light" charset="0"/>
                <a:cs typeface="Lato Light" charset="0"/>
              </a:rPr>
              <a:t>he United Republic of </a:t>
            </a:r>
            <a:r>
              <a:rPr lang="en-US" b="1" dirty="0">
                <a:solidFill>
                  <a:schemeClr val="bg1"/>
                </a:solidFill>
                <a:latin typeface="Lato Light" charset="0"/>
                <a:ea typeface="Lato Light" charset="0"/>
                <a:cs typeface="Lato Light" charset="0"/>
              </a:rPr>
              <a:t>Tanzania</a:t>
            </a:r>
            <a:r>
              <a:rPr lang="en-US" b="0" dirty="0">
                <a:solidFill>
                  <a:schemeClr val="bg1"/>
                </a:solidFill>
                <a:latin typeface="Lato Light" charset="0"/>
                <a:ea typeface="Lato Light" charset="0"/>
                <a:cs typeface="Lato Light" charset="0"/>
              </a:rPr>
              <a:t>,</a:t>
            </a:r>
            <a:r>
              <a:rPr lang="en-US" b="0" baseline="0" dirty="0">
                <a:solidFill>
                  <a:schemeClr val="bg1"/>
                </a:solidFill>
                <a:latin typeface="Lato Light" charset="0"/>
                <a:ea typeface="Lato Light" charset="0"/>
                <a:cs typeface="Lato Light" charset="0"/>
              </a:rPr>
              <a:t> </a:t>
            </a:r>
            <a:r>
              <a:rPr lang="en-US" dirty="0">
                <a:solidFill>
                  <a:schemeClr val="bg1"/>
                </a:solidFill>
                <a:latin typeface="Lato Light" charset="0"/>
                <a:ea typeface="Lato Light" charset="0"/>
                <a:cs typeface="Lato Light" charset="0"/>
              </a:rPr>
              <a:t>with its headquarters in Arusha, Tanzania. </a:t>
            </a:r>
          </a:p>
        </p:txBody>
      </p:sp>
      <p:sp>
        <p:nvSpPr>
          <p:cNvPr id="12" name="TextBox 11"/>
          <p:cNvSpPr txBox="1"/>
          <p:nvPr userDrawn="1"/>
        </p:nvSpPr>
        <p:spPr>
          <a:xfrm>
            <a:off x="20755067" y="5042262"/>
            <a:ext cx="2921192" cy="584776"/>
          </a:xfrm>
          <a:prstGeom prst="rect">
            <a:avLst/>
          </a:prstGeom>
          <a:noFill/>
        </p:spPr>
        <p:txBody>
          <a:bodyPr wrap="none" rtlCol="0" anchor="ctr" anchorCtr="0">
            <a:spAutoFit/>
          </a:bodyPr>
          <a:lstStyle/>
          <a:p>
            <a:pPr algn="ctr"/>
            <a:r>
              <a:rPr lang="en-US" sz="3200" b="1" dirty="0">
                <a:solidFill>
                  <a:schemeClr val="bg1"/>
                </a:solidFill>
                <a:latin typeface="Lato Bold" charset="0"/>
                <a:ea typeface="Lato Bold" charset="0"/>
                <a:cs typeface="Lato Bold" charset="0"/>
              </a:rPr>
              <a:t>Quick Figures</a:t>
            </a:r>
          </a:p>
        </p:txBody>
      </p:sp>
      <p:sp>
        <p:nvSpPr>
          <p:cNvPr id="13" name="Subtitle 2"/>
          <p:cNvSpPr txBox="1">
            <a:spLocks/>
          </p:cNvSpPr>
          <p:nvPr userDrawn="1"/>
        </p:nvSpPr>
        <p:spPr>
          <a:xfrm>
            <a:off x="15832880" y="6100470"/>
            <a:ext cx="3900744" cy="416377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30000"/>
              </a:lnSpc>
            </a:pPr>
            <a:r>
              <a:rPr lang="en-US" sz="2200" dirty="0">
                <a:solidFill>
                  <a:schemeClr val="bg1"/>
                </a:solidFill>
                <a:latin typeface="Lato Light" charset="0"/>
                <a:ea typeface="Lato Light" charset="0"/>
                <a:cs typeface="Lato Light" charset="0"/>
              </a:rPr>
              <a:t>To widen and deepen economic, political, social and cultural integration in order to improve the quality of life of the people of East Africa through increased competitiveness, value added production and investment. </a:t>
            </a:r>
          </a:p>
        </p:txBody>
      </p:sp>
      <p:sp>
        <p:nvSpPr>
          <p:cNvPr id="14" name="TextBox 13"/>
          <p:cNvSpPr txBox="1"/>
          <p:nvPr userDrawn="1"/>
        </p:nvSpPr>
        <p:spPr>
          <a:xfrm>
            <a:off x="16927419" y="5118346"/>
            <a:ext cx="1712328" cy="584776"/>
          </a:xfrm>
          <a:prstGeom prst="rect">
            <a:avLst/>
          </a:prstGeom>
          <a:noFill/>
        </p:spPr>
        <p:txBody>
          <a:bodyPr wrap="none" rtlCol="0" anchor="ctr" anchorCtr="0">
            <a:spAutoFit/>
          </a:bodyPr>
          <a:lstStyle/>
          <a:p>
            <a:pPr algn="ctr"/>
            <a:r>
              <a:rPr lang="en-US" sz="3200" b="1" dirty="0">
                <a:solidFill>
                  <a:schemeClr val="bg1"/>
                </a:solidFill>
                <a:latin typeface="Lato Bold" charset="0"/>
                <a:ea typeface="Lato Bold" charset="0"/>
                <a:cs typeface="Lato Bold" charset="0"/>
              </a:rPr>
              <a:t>Mission</a:t>
            </a:r>
          </a:p>
        </p:txBody>
      </p:sp>
      <p:sp>
        <p:nvSpPr>
          <p:cNvPr id="15" name="Subtitle 2"/>
          <p:cNvSpPr txBox="1">
            <a:spLocks/>
          </p:cNvSpPr>
          <p:nvPr userDrawn="1"/>
        </p:nvSpPr>
        <p:spPr>
          <a:xfrm>
            <a:off x="11436140" y="6132304"/>
            <a:ext cx="3900744" cy="152304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30000"/>
              </a:lnSpc>
            </a:pPr>
            <a:r>
              <a:rPr lang="en-US" sz="2200" dirty="0">
                <a:solidFill>
                  <a:schemeClr val="bg1"/>
                </a:solidFill>
                <a:latin typeface="Lato Light" charset="0"/>
                <a:ea typeface="Lato Light" charset="0"/>
                <a:cs typeface="Lato Light" charset="0"/>
              </a:rPr>
              <a:t>A prosperous, competitive, secure, stable and politically united East Africa. </a:t>
            </a:r>
          </a:p>
        </p:txBody>
      </p:sp>
      <p:sp>
        <p:nvSpPr>
          <p:cNvPr id="16" name="TextBox 15"/>
          <p:cNvSpPr txBox="1"/>
          <p:nvPr userDrawn="1"/>
        </p:nvSpPr>
        <p:spPr>
          <a:xfrm>
            <a:off x="12682561" y="5124459"/>
            <a:ext cx="1408559" cy="584776"/>
          </a:xfrm>
          <a:prstGeom prst="rect">
            <a:avLst/>
          </a:prstGeom>
          <a:noFill/>
        </p:spPr>
        <p:txBody>
          <a:bodyPr wrap="none" rtlCol="0" anchor="ctr" anchorCtr="0">
            <a:spAutoFit/>
          </a:bodyPr>
          <a:lstStyle/>
          <a:p>
            <a:pPr algn="ctr"/>
            <a:r>
              <a:rPr lang="en-US" sz="3200" b="1" dirty="0">
                <a:solidFill>
                  <a:schemeClr val="bg1"/>
                </a:solidFill>
                <a:latin typeface="Lato Bold" charset="0"/>
                <a:ea typeface="Lato Bold" charset="0"/>
                <a:cs typeface="Lato Bold" charset="0"/>
              </a:rPr>
              <a:t>Vision</a:t>
            </a:r>
          </a:p>
        </p:txBody>
      </p:sp>
      <p:sp>
        <p:nvSpPr>
          <p:cNvPr id="17" name="TextBox 16"/>
          <p:cNvSpPr txBox="1"/>
          <p:nvPr userDrawn="1"/>
        </p:nvSpPr>
        <p:spPr>
          <a:xfrm>
            <a:off x="4652187" y="1839292"/>
            <a:ext cx="15073321" cy="1200310"/>
          </a:xfrm>
          <a:prstGeom prst="rect">
            <a:avLst/>
          </a:prstGeom>
          <a:noFill/>
        </p:spPr>
        <p:txBody>
          <a:bodyPr wrap="none" lIns="91422" tIns="45711" rIns="91422" bIns="45711" rtlCol="0">
            <a:spAutoFit/>
          </a:bodyPr>
          <a:lstStyle/>
          <a:p>
            <a:pPr algn="ctr"/>
            <a:r>
              <a:rPr lang="en-US" sz="7200" b="1" dirty="0">
                <a:solidFill>
                  <a:schemeClr val="tx2"/>
                </a:solidFill>
                <a:latin typeface="Lato Heavy" charset="0"/>
                <a:ea typeface="Lato Heavy" charset="0"/>
                <a:cs typeface="Lato Heavy" charset="0"/>
              </a:rPr>
              <a:t>THE EAST AFRICAN COMMUNITY</a:t>
            </a:r>
            <a:endParaRPr lang="id-ID" sz="7200" b="1" dirty="0">
              <a:solidFill>
                <a:schemeClr val="tx2"/>
              </a:solidFill>
              <a:latin typeface="Lato Heavy" charset="0"/>
              <a:ea typeface="Lato Heavy" charset="0"/>
              <a:cs typeface="Lato Heavy" charset="0"/>
            </a:endParaRPr>
          </a:p>
        </p:txBody>
      </p:sp>
      <p:pic>
        <p:nvPicPr>
          <p:cNvPr id="18" name="Picture 17" descr="lan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43688" y="6322333"/>
            <a:ext cx="622662" cy="622662"/>
          </a:xfrm>
          <a:prstGeom prst="rect">
            <a:avLst/>
          </a:prstGeom>
        </p:spPr>
      </p:pic>
      <p:sp>
        <p:nvSpPr>
          <p:cNvPr id="19" name="Subtitle 2"/>
          <p:cNvSpPr txBox="1">
            <a:spLocks/>
          </p:cNvSpPr>
          <p:nvPr userDrawn="1"/>
        </p:nvSpPr>
        <p:spPr>
          <a:xfrm>
            <a:off x="20822323" y="6052263"/>
            <a:ext cx="2840900" cy="70265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dirty="0">
                <a:solidFill>
                  <a:schemeClr val="bg1"/>
                </a:solidFill>
                <a:latin typeface="Lato Light" charset="0"/>
                <a:ea typeface="Lato Light" charset="0"/>
                <a:cs typeface="Lato Light" charset="0"/>
              </a:rPr>
              <a:t>Total Surface Area</a:t>
            </a:r>
          </a:p>
        </p:txBody>
      </p:sp>
      <p:sp>
        <p:nvSpPr>
          <p:cNvPr id="20" name="Subtitle 2"/>
          <p:cNvSpPr txBox="1">
            <a:spLocks/>
          </p:cNvSpPr>
          <p:nvPr userDrawn="1"/>
        </p:nvSpPr>
        <p:spPr>
          <a:xfrm>
            <a:off x="20656426" y="6544644"/>
            <a:ext cx="3290057" cy="70265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200" b="1" dirty="0">
                <a:solidFill>
                  <a:schemeClr val="bg1"/>
                </a:solidFill>
                <a:latin typeface="Lato Light" charset="0"/>
                <a:ea typeface="Lato Light" charset="0"/>
                <a:cs typeface="Lato Light" charset="0"/>
              </a:rPr>
              <a:t>4.8 million sq. km</a:t>
            </a:r>
          </a:p>
        </p:txBody>
      </p:sp>
      <p:sp>
        <p:nvSpPr>
          <p:cNvPr id="21" name="Subtitle 2"/>
          <p:cNvSpPr txBox="1">
            <a:spLocks/>
          </p:cNvSpPr>
          <p:nvPr userDrawn="1"/>
        </p:nvSpPr>
        <p:spPr>
          <a:xfrm>
            <a:off x="20960150" y="7507747"/>
            <a:ext cx="2511024" cy="70265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dirty="0">
                <a:solidFill>
                  <a:schemeClr val="bg1"/>
                </a:solidFill>
                <a:latin typeface="Lato Light" charset="0"/>
                <a:ea typeface="Lato Light" charset="0"/>
                <a:cs typeface="Lato Light" charset="0"/>
              </a:rPr>
              <a:t>Population</a:t>
            </a:r>
          </a:p>
        </p:txBody>
      </p:sp>
      <p:sp>
        <p:nvSpPr>
          <p:cNvPr id="22" name="Subtitle 2"/>
          <p:cNvSpPr txBox="1">
            <a:spLocks/>
          </p:cNvSpPr>
          <p:nvPr userDrawn="1"/>
        </p:nvSpPr>
        <p:spPr>
          <a:xfrm>
            <a:off x="21006134" y="8011384"/>
            <a:ext cx="2840900" cy="70265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indent="0" algn="ctr" defTabSz="1087636" rtl="0" eaLnBrk="1" fontAlgn="auto" latinLnBrk="0" hangingPunct="1">
              <a:lnSpc>
                <a:spcPts val="4040"/>
              </a:lnSpc>
              <a:spcBef>
                <a:spcPct val="20000"/>
              </a:spcBef>
              <a:spcAft>
                <a:spcPts val="0"/>
              </a:spcAft>
              <a:buClrTx/>
              <a:buSzTx/>
              <a:buFont typeface="Arial"/>
              <a:buNone/>
              <a:tabLst/>
              <a:defRPr/>
            </a:pPr>
            <a:r>
              <a:rPr lang="fr-FR" sz="2200" b="1" dirty="0">
                <a:solidFill>
                  <a:schemeClr val="bg1"/>
                </a:solidFill>
                <a:latin typeface="Lato Light" charset="0"/>
                <a:ea typeface="Lato Light" charset="0"/>
                <a:cs typeface="Lato Light" charset="0"/>
              </a:rPr>
              <a:t>283.7 million </a:t>
            </a:r>
            <a:r>
              <a:rPr lang="fr-FR" sz="2200" b="1" i="1" baseline="30000" dirty="0">
                <a:solidFill>
                  <a:schemeClr val="bg1"/>
                </a:solidFill>
                <a:latin typeface="Lato Light" charset="0"/>
                <a:ea typeface="Lato Light" charset="0"/>
                <a:cs typeface="Lato Light" charset="0"/>
              </a:rPr>
              <a:t>(</a:t>
            </a:r>
            <a:r>
              <a:rPr lang="fr-FR" sz="2200" i="1" baseline="30000" dirty="0">
                <a:solidFill>
                  <a:schemeClr val="bg1"/>
                </a:solidFill>
                <a:latin typeface="Lato Light" charset="0"/>
                <a:ea typeface="Lato Light" charset="0"/>
                <a:cs typeface="Lato Light" charset="0"/>
              </a:rPr>
              <a:t>2021</a:t>
            </a:r>
            <a:r>
              <a:rPr lang="fr-FR" sz="2200" b="1" i="1" baseline="30000" dirty="0">
                <a:solidFill>
                  <a:schemeClr val="bg1"/>
                </a:solidFill>
                <a:latin typeface="Lato Light" charset="0"/>
                <a:ea typeface="Lato Light" charset="0"/>
                <a:cs typeface="Lato Light" charset="0"/>
              </a:rPr>
              <a:t>)</a:t>
            </a:r>
            <a:endParaRPr lang="en-US" sz="2200" b="1" i="1" baseline="30000" dirty="0">
              <a:solidFill>
                <a:schemeClr val="bg1"/>
              </a:solidFill>
              <a:latin typeface="Lato Light" charset="0"/>
              <a:ea typeface="Lato Light" charset="0"/>
              <a:cs typeface="Lato Light" charset="0"/>
            </a:endParaRPr>
          </a:p>
        </p:txBody>
      </p:sp>
      <p:sp>
        <p:nvSpPr>
          <p:cNvPr id="23" name="Subtitle 2"/>
          <p:cNvSpPr txBox="1">
            <a:spLocks/>
          </p:cNvSpPr>
          <p:nvPr userDrawn="1"/>
        </p:nvSpPr>
        <p:spPr>
          <a:xfrm>
            <a:off x="20822323" y="8930017"/>
            <a:ext cx="2840900" cy="70265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dirty="0">
                <a:solidFill>
                  <a:schemeClr val="bg1"/>
                </a:solidFill>
                <a:latin typeface="Lato Light" charset="0"/>
                <a:ea typeface="Lato Light" charset="0"/>
                <a:cs typeface="Lato Light" charset="0"/>
              </a:rPr>
              <a:t>GDP Nominal</a:t>
            </a:r>
          </a:p>
        </p:txBody>
      </p:sp>
      <p:sp>
        <p:nvSpPr>
          <p:cNvPr id="24" name="Subtitle 2"/>
          <p:cNvSpPr txBox="1">
            <a:spLocks/>
          </p:cNvSpPr>
          <p:nvPr userDrawn="1"/>
        </p:nvSpPr>
        <p:spPr>
          <a:xfrm>
            <a:off x="20960150" y="9481887"/>
            <a:ext cx="3290057" cy="707782"/>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200" b="1" dirty="0">
                <a:solidFill>
                  <a:schemeClr val="bg1"/>
                </a:solidFill>
                <a:latin typeface="Lato Light" charset="0"/>
                <a:ea typeface="Lato Light" charset="0"/>
                <a:cs typeface="Lato Light" charset="0"/>
              </a:rPr>
              <a:t>US$ 305.3</a:t>
            </a:r>
            <a:r>
              <a:rPr lang="en-US" sz="2200" b="1" baseline="0" dirty="0">
                <a:solidFill>
                  <a:schemeClr val="bg1"/>
                </a:solidFill>
                <a:latin typeface="Lato Light" charset="0"/>
                <a:ea typeface="Lato Light" charset="0"/>
                <a:cs typeface="Lato Light" charset="0"/>
              </a:rPr>
              <a:t> </a:t>
            </a:r>
            <a:r>
              <a:rPr lang="en-US" sz="2200" b="1" dirty="0">
                <a:solidFill>
                  <a:schemeClr val="bg1"/>
                </a:solidFill>
                <a:latin typeface="Lato Light" charset="0"/>
                <a:ea typeface="Lato Light" charset="0"/>
                <a:cs typeface="Lato Light" charset="0"/>
              </a:rPr>
              <a:t>billion </a:t>
            </a:r>
            <a:r>
              <a:rPr lang="en-US" sz="2200" i="1" baseline="30000" dirty="0">
                <a:solidFill>
                  <a:schemeClr val="bg1"/>
                </a:solidFill>
                <a:latin typeface="Lato Light" charset="0"/>
                <a:ea typeface="Lato Light" charset="0"/>
                <a:cs typeface="Lato Light" charset="0"/>
              </a:rPr>
              <a:t>(2021)</a:t>
            </a:r>
          </a:p>
        </p:txBody>
      </p:sp>
      <p:pic>
        <p:nvPicPr>
          <p:cNvPr id="25" name="Picture 24" descr="user-silhouet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492116" y="7862088"/>
            <a:ext cx="551584" cy="551584"/>
          </a:xfrm>
          <a:prstGeom prst="rect">
            <a:avLst/>
          </a:prstGeom>
        </p:spPr>
      </p:pic>
      <p:pic>
        <p:nvPicPr>
          <p:cNvPr id="26" name="Picture 25" descr="pri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0535836" y="9293663"/>
            <a:ext cx="572974" cy="572974"/>
          </a:xfrm>
          <a:prstGeom prst="rect">
            <a:avLst/>
          </a:prstGeom>
        </p:spPr>
      </p:pic>
      <p:grpSp>
        <p:nvGrpSpPr>
          <p:cNvPr id="27" name="Group 26"/>
          <p:cNvGrpSpPr/>
          <p:nvPr userDrawn="1"/>
        </p:nvGrpSpPr>
        <p:grpSpPr>
          <a:xfrm>
            <a:off x="-1" y="11914730"/>
            <a:ext cx="24377651" cy="1697630"/>
            <a:chOff x="-1" y="11751011"/>
            <a:chExt cx="24377651" cy="1697630"/>
          </a:xfrm>
        </p:grpSpPr>
        <p:pic>
          <p:nvPicPr>
            <p:cNvPr id="28" name="Picture 27" descr="EAC_Swirl_CS5.eps"/>
            <p:cNvPicPr>
              <a:picLocks noChangeAspect="1"/>
            </p:cNvPicPr>
            <p:nvPr/>
          </p:nvPicPr>
          <p:blipFill rotWithShape="1">
            <a:blip r:embed="rId5">
              <a:extLst>
                <a:ext uri="{28A0092B-C50C-407E-A947-70E740481C1C}">
                  <a14:useLocalDpi xmlns:a14="http://schemas.microsoft.com/office/drawing/2010/main" val="0"/>
                </a:ext>
              </a:extLst>
            </a:blip>
            <a:srcRect l="3933" r="6456"/>
            <a:stretch/>
          </p:blipFill>
          <p:spPr>
            <a:xfrm>
              <a:off x="-1" y="12763545"/>
              <a:ext cx="24377651" cy="685096"/>
            </a:xfrm>
            <a:prstGeom prst="rect">
              <a:avLst/>
            </a:prstGeom>
          </p:spPr>
        </p:pic>
        <p:pic>
          <p:nvPicPr>
            <p:cNvPr id="29" name="Picture 28" descr="EAC_Logo.ep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084" y="11751011"/>
              <a:ext cx="1736702" cy="1608510"/>
            </a:xfrm>
            <a:prstGeom prst="rect">
              <a:avLst/>
            </a:prstGeom>
          </p:spPr>
        </p:pic>
      </p:grpSp>
    </p:spTree>
    <p:extLst>
      <p:ext uri="{BB962C8B-B14F-4D97-AF65-F5344CB8AC3E}">
        <p14:creationId xmlns:p14="http://schemas.microsoft.com/office/powerpoint/2010/main" val="1469682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3070866" y="1681441"/>
            <a:ext cx="18002007" cy="1200310"/>
          </a:xfrm>
          <a:prstGeom prst="rect">
            <a:avLst/>
          </a:prstGeom>
          <a:noFill/>
        </p:spPr>
        <p:txBody>
          <a:bodyPr wrap="none" lIns="91422" tIns="45711" rIns="91422" bIns="45711" rtlCol="0">
            <a:spAutoFit/>
          </a:bodyPr>
          <a:lstStyle/>
          <a:p>
            <a:pPr algn="ctr"/>
            <a:r>
              <a:rPr lang="en-US" sz="7200" b="1" dirty="0">
                <a:solidFill>
                  <a:schemeClr val="tx2"/>
                </a:solidFill>
                <a:latin typeface="Lato Heavy" charset="0"/>
                <a:ea typeface="Lato Heavy" charset="0"/>
                <a:cs typeface="Lato Heavy" charset="0"/>
              </a:rPr>
              <a:t>EAC REGIONAL INTEGRATION PILLARS</a:t>
            </a:r>
            <a:endParaRPr lang="id-ID" sz="7200" b="1" dirty="0">
              <a:solidFill>
                <a:schemeClr val="tx2"/>
              </a:solidFill>
              <a:latin typeface="Lato Heavy" charset="0"/>
              <a:ea typeface="Lato Heavy" charset="0"/>
              <a:cs typeface="Lato Heavy" charset="0"/>
            </a:endParaRPr>
          </a:p>
        </p:txBody>
      </p:sp>
      <p:sp>
        <p:nvSpPr>
          <p:cNvPr id="7" name="Subtitle 2"/>
          <p:cNvSpPr txBox="1">
            <a:spLocks/>
          </p:cNvSpPr>
          <p:nvPr userDrawn="1"/>
        </p:nvSpPr>
        <p:spPr>
          <a:xfrm>
            <a:off x="9870991" y="3065583"/>
            <a:ext cx="4470405" cy="1009574"/>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spc="300" dirty="0">
                <a:solidFill>
                  <a:schemeClr val="bg1">
                    <a:lumMod val="75000"/>
                  </a:schemeClr>
                </a:solidFill>
                <a:latin typeface="Lato" charset="0"/>
                <a:ea typeface="Lato" charset="0"/>
                <a:cs typeface="Lato" charset="0"/>
              </a:rPr>
              <a:t>A HIGHLIGHT</a:t>
            </a:r>
          </a:p>
        </p:txBody>
      </p:sp>
      <p:sp>
        <p:nvSpPr>
          <p:cNvPr id="8" name="Rectangle 7"/>
          <p:cNvSpPr/>
          <p:nvPr userDrawn="1"/>
        </p:nvSpPr>
        <p:spPr>
          <a:xfrm>
            <a:off x="2384017" y="5328772"/>
            <a:ext cx="4004442" cy="252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523576" y="7147329"/>
            <a:ext cx="4004442" cy="252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2663135" y="5326218"/>
            <a:ext cx="4004442" cy="252249"/>
          </a:xfrm>
          <a:prstGeom prst="rect">
            <a:avLst/>
          </a:prstGeom>
          <a:solidFill>
            <a:srgbClr val="94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3634"/>
              </a:solidFill>
            </a:endParaRPr>
          </a:p>
        </p:txBody>
      </p:sp>
      <p:sp>
        <p:nvSpPr>
          <p:cNvPr id="11" name="Rectangle 10"/>
          <p:cNvSpPr/>
          <p:nvPr userDrawn="1"/>
        </p:nvSpPr>
        <p:spPr>
          <a:xfrm>
            <a:off x="17802694" y="7123596"/>
            <a:ext cx="4004442" cy="252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384017" y="5730600"/>
            <a:ext cx="1325804" cy="707886"/>
          </a:xfrm>
          <a:prstGeom prst="rect">
            <a:avLst/>
          </a:prstGeom>
          <a:noFill/>
        </p:spPr>
        <p:txBody>
          <a:bodyPr wrap="none" rtlCol="0">
            <a:spAutoFit/>
          </a:bodyPr>
          <a:lstStyle/>
          <a:p>
            <a:r>
              <a:rPr lang="en-US" sz="4000" b="1" dirty="0">
                <a:solidFill>
                  <a:schemeClr val="tx2"/>
                </a:solidFill>
                <a:latin typeface="Lato Black" charset="0"/>
                <a:ea typeface="Lato Black" charset="0"/>
                <a:cs typeface="Lato Black" charset="0"/>
              </a:rPr>
              <a:t>2005</a:t>
            </a:r>
          </a:p>
        </p:txBody>
      </p:sp>
      <p:sp>
        <p:nvSpPr>
          <p:cNvPr id="13" name="TextBox 12"/>
          <p:cNvSpPr txBox="1"/>
          <p:nvPr userDrawn="1"/>
        </p:nvSpPr>
        <p:spPr>
          <a:xfrm>
            <a:off x="2395069" y="4635175"/>
            <a:ext cx="3665386" cy="584776"/>
          </a:xfrm>
          <a:prstGeom prst="rect">
            <a:avLst/>
          </a:prstGeom>
          <a:noFill/>
        </p:spPr>
        <p:txBody>
          <a:bodyPr wrap="none" rtlCol="0">
            <a:spAutoFit/>
          </a:bodyPr>
          <a:lstStyle/>
          <a:p>
            <a:r>
              <a:rPr lang="en-US" sz="3200" b="1" dirty="0">
                <a:solidFill>
                  <a:schemeClr val="tx2"/>
                </a:solidFill>
                <a:latin typeface="Lato Black" charset="0"/>
                <a:ea typeface="Lato Black" charset="0"/>
                <a:cs typeface="Lato Black" charset="0"/>
              </a:rPr>
              <a:t>CUSTOMS UNION</a:t>
            </a:r>
          </a:p>
        </p:txBody>
      </p:sp>
      <p:sp>
        <p:nvSpPr>
          <p:cNvPr id="14" name="TextBox 13"/>
          <p:cNvSpPr txBox="1"/>
          <p:nvPr userDrawn="1"/>
        </p:nvSpPr>
        <p:spPr>
          <a:xfrm>
            <a:off x="7523576" y="7512479"/>
            <a:ext cx="1325804" cy="707886"/>
          </a:xfrm>
          <a:prstGeom prst="rect">
            <a:avLst/>
          </a:prstGeom>
          <a:noFill/>
        </p:spPr>
        <p:txBody>
          <a:bodyPr wrap="none" rtlCol="0">
            <a:spAutoFit/>
          </a:bodyPr>
          <a:lstStyle/>
          <a:p>
            <a:r>
              <a:rPr lang="en-US" sz="4000" b="1" dirty="0">
                <a:solidFill>
                  <a:schemeClr val="tx2"/>
                </a:solidFill>
                <a:latin typeface="Lato Black" charset="0"/>
                <a:ea typeface="Lato Black" charset="0"/>
                <a:cs typeface="Lato Black" charset="0"/>
              </a:rPr>
              <a:t>2010</a:t>
            </a:r>
          </a:p>
        </p:txBody>
      </p:sp>
      <p:sp>
        <p:nvSpPr>
          <p:cNvPr id="15" name="TextBox 14"/>
          <p:cNvSpPr txBox="1"/>
          <p:nvPr userDrawn="1"/>
        </p:nvSpPr>
        <p:spPr>
          <a:xfrm>
            <a:off x="7517918" y="6461600"/>
            <a:ext cx="3968755" cy="584776"/>
          </a:xfrm>
          <a:prstGeom prst="rect">
            <a:avLst/>
          </a:prstGeom>
          <a:noFill/>
        </p:spPr>
        <p:txBody>
          <a:bodyPr wrap="none" rtlCol="0">
            <a:spAutoFit/>
          </a:bodyPr>
          <a:lstStyle/>
          <a:p>
            <a:r>
              <a:rPr lang="en-US" sz="3200" b="1" dirty="0">
                <a:solidFill>
                  <a:schemeClr val="tx2"/>
                </a:solidFill>
                <a:latin typeface="Lato Black" charset="0"/>
                <a:ea typeface="Lato Black" charset="0"/>
                <a:cs typeface="Lato Black" charset="0"/>
              </a:rPr>
              <a:t>COMMON MARKET</a:t>
            </a:r>
          </a:p>
        </p:txBody>
      </p:sp>
      <p:sp>
        <p:nvSpPr>
          <p:cNvPr id="16" name="TextBox 15"/>
          <p:cNvSpPr txBox="1"/>
          <p:nvPr userDrawn="1"/>
        </p:nvSpPr>
        <p:spPr>
          <a:xfrm>
            <a:off x="12663135" y="5730600"/>
            <a:ext cx="1325804" cy="707886"/>
          </a:xfrm>
          <a:prstGeom prst="rect">
            <a:avLst/>
          </a:prstGeom>
          <a:noFill/>
        </p:spPr>
        <p:txBody>
          <a:bodyPr wrap="none" rtlCol="0">
            <a:spAutoFit/>
          </a:bodyPr>
          <a:lstStyle/>
          <a:p>
            <a:r>
              <a:rPr lang="en-US" sz="4000" b="1" dirty="0">
                <a:solidFill>
                  <a:schemeClr val="tx2"/>
                </a:solidFill>
                <a:latin typeface="Lato Black" charset="0"/>
                <a:ea typeface="Lato Black" charset="0"/>
                <a:cs typeface="Lato Black" charset="0"/>
              </a:rPr>
              <a:t>2013</a:t>
            </a:r>
          </a:p>
        </p:txBody>
      </p:sp>
      <p:sp>
        <p:nvSpPr>
          <p:cNvPr id="17" name="TextBox 16"/>
          <p:cNvSpPr txBox="1"/>
          <p:nvPr userDrawn="1"/>
        </p:nvSpPr>
        <p:spPr>
          <a:xfrm>
            <a:off x="12690897" y="4629585"/>
            <a:ext cx="3901228" cy="584776"/>
          </a:xfrm>
          <a:prstGeom prst="rect">
            <a:avLst/>
          </a:prstGeom>
          <a:noFill/>
        </p:spPr>
        <p:txBody>
          <a:bodyPr wrap="none" rtlCol="0">
            <a:spAutoFit/>
          </a:bodyPr>
          <a:lstStyle/>
          <a:p>
            <a:r>
              <a:rPr lang="en-US" sz="3200" b="1" dirty="0">
                <a:solidFill>
                  <a:schemeClr val="tx2"/>
                </a:solidFill>
                <a:latin typeface="Lato Black" charset="0"/>
                <a:ea typeface="Lato Black" charset="0"/>
                <a:cs typeface="Lato Black" charset="0"/>
              </a:rPr>
              <a:t>MONETARY UNION</a:t>
            </a:r>
          </a:p>
        </p:txBody>
      </p:sp>
      <p:sp>
        <p:nvSpPr>
          <p:cNvPr id="18" name="TextBox 17"/>
          <p:cNvSpPr txBox="1"/>
          <p:nvPr userDrawn="1"/>
        </p:nvSpPr>
        <p:spPr>
          <a:xfrm>
            <a:off x="17802694" y="7512479"/>
            <a:ext cx="2664061" cy="707886"/>
          </a:xfrm>
          <a:prstGeom prst="rect">
            <a:avLst/>
          </a:prstGeom>
          <a:noFill/>
        </p:spPr>
        <p:txBody>
          <a:bodyPr wrap="none" rtlCol="0">
            <a:spAutoFit/>
          </a:bodyPr>
          <a:lstStyle/>
          <a:p>
            <a:r>
              <a:rPr lang="en-US" sz="4000" b="1" dirty="0">
                <a:solidFill>
                  <a:schemeClr val="tx2"/>
                </a:solidFill>
                <a:latin typeface="Lato Black" charset="0"/>
                <a:ea typeface="Lato Black" charset="0"/>
                <a:cs typeface="Lato Black" charset="0"/>
              </a:rPr>
              <a:t>ONGOING</a:t>
            </a:r>
          </a:p>
        </p:txBody>
      </p:sp>
      <p:sp>
        <p:nvSpPr>
          <p:cNvPr id="19" name="TextBox 18"/>
          <p:cNvSpPr txBox="1"/>
          <p:nvPr userDrawn="1"/>
        </p:nvSpPr>
        <p:spPr>
          <a:xfrm>
            <a:off x="17813746" y="6428176"/>
            <a:ext cx="5093863" cy="584776"/>
          </a:xfrm>
          <a:prstGeom prst="rect">
            <a:avLst/>
          </a:prstGeom>
          <a:noFill/>
        </p:spPr>
        <p:txBody>
          <a:bodyPr wrap="none" rtlCol="0">
            <a:spAutoFit/>
          </a:bodyPr>
          <a:lstStyle/>
          <a:p>
            <a:r>
              <a:rPr lang="en-US" sz="3200" b="1" dirty="0">
                <a:solidFill>
                  <a:schemeClr val="tx2"/>
                </a:solidFill>
                <a:latin typeface="Lato Black" charset="0"/>
                <a:ea typeface="Lato Black" charset="0"/>
                <a:cs typeface="Lato Black" charset="0"/>
              </a:rPr>
              <a:t>POLITICAL FEDERATION</a:t>
            </a:r>
          </a:p>
        </p:txBody>
      </p:sp>
      <p:sp>
        <p:nvSpPr>
          <p:cNvPr id="20" name="TextBox 19"/>
          <p:cNvSpPr txBox="1"/>
          <p:nvPr userDrawn="1"/>
        </p:nvSpPr>
        <p:spPr>
          <a:xfrm>
            <a:off x="12663135" y="6583970"/>
            <a:ext cx="4329017" cy="2954655"/>
          </a:xfrm>
          <a:prstGeom prst="rect">
            <a:avLst/>
          </a:prstGeom>
          <a:noFill/>
        </p:spPr>
        <p:txBody>
          <a:bodyPr wrap="square" rtlCol="0">
            <a:spAutoFit/>
          </a:bodyPr>
          <a:lstStyle/>
          <a:p>
            <a:pPr>
              <a:lnSpc>
                <a:spcPct val="130000"/>
              </a:lnSpc>
            </a:pPr>
            <a:r>
              <a:rPr lang="en-US" sz="2400" dirty="0"/>
              <a:t>Laying the groundwork within a 10-year span, while allowing the EAC Partner States to progressively converge their currencies into a single currency in the Community.</a:t>
            </a:r>
            <a:endParaRPr lang="en-US" sz="2400" dirty="0">
              <a:latin typeface="Lato Light" charset="0"/>
              <a:ea typeface="Lato Light" charset="0"/>
              <a:cs typeface="Lato Light" charset="0"/>
            </a:endParaRPr>
          </a:p>
        </p:txBody>
      </p:sp>
      <p:sp>
        <p:nvSpPr>
          <p:cNvPr id="21" name="TextBox 20"/>
          <p:cNvSpPr txBox="1"/>
          <p:nvPr userDrawn="1"/>
        </p:nvSpPr>
        <p:spPr>
          <a:xfrm>
            <a:off x="17873649" y="8359906"/>
            <a:ext cx="4329017" cy="3434787"/>
          </a:xfrm>
          <a:prstGeom prst="rect">
            <a:avLst/>
          </a:prstGeom>
          <a:noFill/>
        </p:spPr>
        <p:txBody>
          <a:bodyPr wrap="square" rtlCol="0">
            <a:spAutoFit/>
          </a:bodyPr>
          <a:lstStyle/>
          <a:p>
            <a:pPr>
              <a:lnSpc>
                <a:spcPct val="130000"/>
              </a:lnSpc>
            </a:pPr>
            <a:r>
              <a:rPr lang="en-US" sz="2400" dirty="0"/>
              <a:t>Putting in place initiatives to fast-track political integration. In May 2017  EAC Heads of State adopted the </a:t>
            </a:r>
            <a:r>
              <a:rPr lang="en-US" sz="2400" b="1" dirty="0"/>
              <a:t>Political Confederation</a:t>
            </a:r>
            <a:r>
              <a:rPr lang="en-US" sz="2400" dirty="0"/>
              <a:t> as a transitional model of the East African Political Federation.</a:t>
            </a:r>
            <a:endParaRPr lang="en-US" sz="2400" dirty="0">
              <a:latin typeface="Lato Light" charset="0"/>
              <a:ea typeface="Lato Light" charset="0"/>
              <a:cs typeface="Lato Light" charset="0"/>
            </a:endParaRPr>
          </a:p>
        </p:txBody>
      </p:sp>
      <p:sp>
        <p:nvSpPr>
          <p:cNvPr id="22" name="TextBox 21"/>
          <p:cNvSpPr txBox="1"/>
          <p:nvPr userDrawn="1"/>
        </p:nvSpPr>
        <p:spPr>
          <a:xfrm>
            <a:off x="2317111" y="6583970"/>
            <a:ext cx="4329017" cy="3434787"/>
          </a:xfrm>
          <a:prstGeom prst="rect">
            <a:avLst/>
          </a:prstGeom>
          <a:noFill/>
        </p:spPr>
        <p:txBody>
          <a:bodyPr wrap="square" rtlCol="0">
            <a:spAutoFit/>
          </a:bodyPr>
          <a:lstStyle/>
          <a:p>
            <a:pPr>
              <a:lnSpc>
                <a:spcPct val="130000"/>
              </a:lnSpc>
            </a:pPr>
            <a:r>
              <a:rPr lang="en-US" sz="2400" dirty="0"/>
              <a:t>Enabling the EAC Partner States to enjoy economies of scale, with a view to supporting the process of economic development through the establishment of a Single Customs Territory.</a:t>
            </a:r>
            <a:endParaRPr lang="en-US" sz="2400" dirty="0">
              <a:latin typeface="Lato Light" charset="0"/>
              <a:ea typeface="Lato Light" charset="0"/>
              <a:cs typeface="Lato Light" charset="0"/>
            </a:endParaRPr>
          </a:p>
        </p:txBody>
      </p:sp>
      <p:sp>
        <p:nvSpPr>
          <p:cNvPr id="23" name="TextBox 22"/>
          <p:cNvSpPr txBox="1"/>
          <p:nvPr userDrawn="1"/>
        </p:nvSpPr>
        <p:spPr>
          <a:xfrm>
            <a:off x="7527625" y="8359906"/>
            <a:ext cx="4329017" cy="2954655"/>
          </a:xfrm>
          <a:prstGeom prst="rect">
            <a:avLst/>
          </a:prstGeom>
          <a:noFill/>
        </p:spPr>
        <p:txBody>
          <a:bodyPr wrap="square" rtlCol="0">
            <a:spAutoFit/>
          </a:bodyPr>
          <a:lstStyle/>
          <a:p>
            <a:pPr>
              <a:lnSpc>
                <a:spcPct val="130000"/>
              </a:lnSpc>
            </a:pPr>
            <a:r>
              <a:rPr lang="en-US" sz="2400" dirty="0"/>
              <a:t>Accelerating economic growth and development while maintaining a liberal stance towards the </a:t>
            </a:r>
            <a:r>
              <a:rPr lang="en-US" sz="2400" b="1" dirty="0"/>
              <a:t>5 </a:t>
            </a:r>
            <a:r>
              <a:rPr lang="en-US" sz="2400" dirty="0"/>
              <a:t>Freedoms of movement for all factors of production in the region.</a:t>
            </a:r>
            <a:endParaRPr lang="en-US" sz="2400" dirty="0">
              <a:latin typeface="Lato Light" charset="0"/>
              <a:ea typeface="Lato Light" charset="0"/>
              <a:cs typeface="Lato Light" charset="0"/>
            </a:endParaRPr>
          </a:p>
        </p:txBody>
      </p:sp>
      <p:grpSp>
        <p:nvGrpSpPr>
          <p:cNvPr id="24" name="Group 23"/>
          <p:cNvGrpSpPr/>
          <p:nvPr userDrawn="1"/>
        </p:nvGrpSpPr>
        <p:grpSpPr>
          <a:xfrm>
            <a:off x="-1" y="11914730"/>
            <a:ext cx="24377651" cy="1697630"/>
            <a:chOff x="-1" y="11751011"/>
            <a:chExt cx="24377651" cy="1697630"/>
          </a:xfrm>
        </p:grpSpPr>
        <p:pic>
          <p:nvPicPr>
            <p:cNvPr id="25" name="Picture 24" descr="EAC_Swirl_CS5.eps"/>
            <p:cNvPicPr>
              <a:picLocks noChangeAspect="1"/>
            </p:cNvPicPr>
            <p:nvPr/>
          </p:nvPicPr>
          <p:blipFill rotWithShape="1">
            <a:blip r:embed="rId2">
              <a:extLst>
                <a:ext uri="{28A0092B-C50C-407E-A947-70E740481C1C}">
                  <a14:useLocalDpi xmlns:a14="http://schemas.microsoft.com/office/drawing/2010/main" val="0"/>
                </a:ext>
              </a:extLst>
            </a:blip>
            <a:srcRect l="3933" r="6456"/>
            <a:stretch/>
          </p:blipFill>
          <p:spPr>
            <a:xfrm>
              <a:off x="-1" y="12763545"/>
              <a:ext cx="24377651" cy="685096"/>
            </a:xfrm>
            <a:prstGeom prst="rect">
              <a:avLst/>
            </a:prstGeom>
          </p:spPr>
        </p:pic>
        <p:pic>
          <p:nvPicPr>
            <p:cNvPr id="26" name="Picture 25" descr="EAC_Logo.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084" y="11751011"/>
              <a:ext cx="1736702" cy="1608510"/>
            </a:xfrm>
            <a:prstGeom prst="rect">
              <a:avLst/>
            </a:prstGeom>
          </p:spPr>
        </p:pic>
      </p:grpSp>
    </p:spTree>
    <p:extLst>
      <p:ext uri="{BB962C8B-B14F-4D97-AF65-F5344CB8AC3E}">
        <p14:creationId xmlns:p14="http://schemas.microsoft.com/office/powerpoint/2010/main" val="618886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15987944" y="3883664"/>
            <a:ext cx="4056004" cy="4056004"/>
          </a:xfrm>
          <a:prstGeom prst="ellipse">
            <a:avLst/>
          </a:prstGeom>
        </p:spPr>
        <p:txBody>
          <a:bodyPr>
            <a:normAutofit/>
          </a:bodyPr>
          <a:lstStyle>
            <a:lvl1pPr>
              <a:defRPr sz="2300"/>
            </a:lvl1pPr>
          </a:lstStyle>
          <a:p>
            <a:endParaRPr lang="en-US"/>
          </a:p>
        </p:txBody>
      </p:sp>
      <p:sp>
        <p:nvSpPr>
          <p:cNvPr id="13" name="Picture Placeholder 3"/>
          <p:cNvSpPr>
            <a:spLocks noGrp="1"/>
          </p:cNvSpPr>
          <p:nvPr>
            <p:ph type="pic" sz="quarter" idx="11"/>
          </p:nvPr>
        </p:nvSpPr>
        <p:spPr>
          <a:xfrm>
            <a:off x="4279164" y="3883664"/>
            <a:ext cx="4056004" cy="4056004"/>
          </a:xfrm>
          <a:prstGeom prst="ellipse">
            <a:avLst/>
          </a:prstGeom>
        </p:spPr>
        <p:txBody>
          <a:bodyPr>
            <a:normAutofit/>
          </a:bodyPr>
          <a:lstStyle>
            <a:lvl1pPr>
              <a:defRPr sz="2300"/>
            </a:lvl1pPr>
          </a:lstStyle>
          <a:p>
            <a:endParaRPr lang="en-US"/>
          </a:p>
        </p:txBody>
      </p:sp>
      <p:sp>
        <p:nvSpPr>
          <p:cNvPr id="17" name="Picture Placeholder 3"/>
          <p:cNvSpPr>
            <a:spLocks noGrp="1"/>
          </p:cNvSpPr>
          <p:nvPr>
            <p:ph type="pic" sz="quarter" idx="12"/>
          </p:nvPr>
        </p:nvSpPr>
        <p:spPr>
          <a:xfrm>
            <a:off x="10165026" y="3883664"/>
            <a:ext cx="4056004" cy="4056004"/>
          </a:xfrm>
          <a:prstGeom prst="ellipse">
            <a:avLst/>
          </a:prstGeom>
        </p:spPr>
        <p:txBody>
          <a:bodyPr>
            <a:normAutofit/>
          </a:bodyPr>
          <a:lstStyle>
            <a:lvl1pPr>
              <a:defRPr sz="2300"/>
            </a:lvl1pPr>
          </a:lstStyle>
          <a:p>
            <a:endParaRPr lang="en-US"/>
          </a:p>
        </p:txBody>
      </p:sp>
    </p:spTree>
    <p:extLst>
      <p:ext uri="{BB962C8B-B14F-4D97-AF65-F5344CB8AC3E}">
        <p14:creationId xmlns:p14="http://schemas.microsoft.com/office/powerpoint/2010/main" val="1102909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71448" y="4268439"/>
            <a:ext cx="440620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6"/>
          </p:nvPr>
        </p:nvSpPr>
        <p:spPr>
          <a:xfrm>
            <a:off x="0" y="4268439"/>
            <a:ext cx="11176000"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7"/>
          </p:nvPr>
        </p:nvSpPr>
        <p:spPr>
          <a:xfrm>
            <a:off x="11183048" y="4268439"/>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15577248" y="4268439"/>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6907133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3" name="Subtitle 2"/>
          <p:cNvSpPr txBox="1">
            <a:spLocks/>
          </p:cNvSpPr>
          <p:nvPr userDrawn="1"/>
        </p:nvSpPr>
        <p:spPr>
          <a:xfrm>
            <a:off x="9236665" y="6378798"/>
            <a:ext cx="5822917" cy="382675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dirty="0"/>
              <a:t>EAC Close </a:t>
            </a:r>
            <a:br>
              <a:rPr lang="en-US" b="1" dirty="0"/>
            </a:br>
            <a:r>
              <a:rPr lang="en-US" b="1" dirty="0" err="1"/>
              <a:t>Afrika</a:t>
            </a:r>
            <a:r>
              <a:rPr lang="en-US" b="1" dirty="0"/>
              <a:t> </a:t>
            </a:r>
            <a:r>
              <a:rPr lang="en-US" b="1" dirty="0" err="1"/>
              <a:t>Mashariki</a:t>
            </a:r>
            <a:r>
              <a:rPr lang="en-US" b="1" dirty="0"/>
              <a:t> Road</a:t>
            </a:r>
            <a:br>
              <a:rPr lang="en-US" b="1" dirty="0"/>
            </a:br>
            <a:r>
              <a:rPr lang="en-US" b="1" dirty="0"/>
              <a:t>P.O. Box 1096</a:t>
            </a:r>
            <a:br>
              <a:rPr lang="en-US" b="1" dirty="0"/>
            </a:br>
            <a:r>
              <a:rPr lang="en-US" b="1" dirty="0"/>
              <a:t> </a:t>
            </a:r>
            <a:r>
              <a:rPr lang="en-US" b="1"/>
              <a:t>Arusha,</a:t>
            </a:r>
            <a:r>
              <a:rPr lang="en-US" b="1" baseline="0"/>
              <a:t> </a:t>
            </a:r>
            <a:r>
              <a:rPr lang="en-US" b="1"/>
              <a:t>Tanzania</a:t>
            </a:r>
            <a:br>
              <a:rPr lang="en-US" b="1" dirty="0"/>
            </a:br>
            <a:r>
              <a:rPr lang="en-US" b="1" dirty="0"/>
              <a:t>Tel: +255 (0)27 216 2100</a:t>
            </a:r>
            <a:br>
              <a:rPr lang="en-US" b="1" dirty="0"/>
            </a:br>
            <a:r>
              <a:rPr lang="en-US" b="1" dirty="0"/>
              <a:t>Fax: +255 (0)27 216 2190</a:t>
            </a:r>
            <a:br>
              <a:rPr lang="en-US" b="1" dirty="0"/>
            </a:br>
            <a:r>
              <a:rPr lang="en-US" b="1" dirty="0"/>
              <a:t>Email: </a:t>
            </a:r>
            <a:r>
              <a:rPr lang="en-US" b="1" dirty="0">
                <a:hlinkClick r:id="rId2"/>
              </a:rPr>
              <a:t>eac@eachq.org</a:t>
            </a:r>
            <a:endParaRPr lang="en-US" b="1" dirty="0"/>
          </a:p>
          <a:p>
            <a:r>
              <a:rPr lang="en-US" b="1" dirty="0" err="1"/>
              <a:t>www.eac.int</a:t>
            </a:r>
            <a:endParaRPr lang="en-US" b="1" dirty="0"/>
          </a:p>
        </p:txBody>
      </p:sp>
      <p:sp>
        <p:nvSpPr>
          <p:cNvPr id="4" name="TextBox 3"/>
          <p:cNvSpPr txBox="1"/>
          <p:nvPr userDrawn="1"/>
        </p:nvSpPr>
        <p:spPr>
          <a:xfrm>
            <a:off x="9721251" y="5850650"/>
            <a:ext cx="5160387"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EAST AFRICAN COMMUNITY</a:t>
            </a:r>
          </a:p>
        </p:txBody>
      </p:sp>
      <p:pic>
        <p:nvPicPr>
          <p:cNvPr id="6" name="Picture 5" descr="EAC_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79120" y="2218411"/>
            <a:ext cx="3613240" cy="3346533"/>
          </a:xfrm>
          <a:prstGeom prst="rect">
            <a:avLst/>
          </a:prstGeom>
        </p:spPr>
      </p:pic>
      <p:pic>
        <p:nvPicPr>
          <p:cNvPr id="8" name="Picture 7" descr="EAC_Swirl_CS5.eps"/>
          <p:cNvPicPr>
            <a:picLocks noChangeAspect="1"/>
          </p:cNvPicPr>
          <p:nvPr/>
        </p:nvPicPr>
        <p:blipFill rotWithShape="1">
          <a:blip r:embed="rId4">
            <a:extLst>
              <a:ext uri="{28A0092B-C50C-407E-A947-70E740481C1C}">
                <a14:useLocalDpi xmlns:a14="http://schemas.microsoft.com/office/drawing/2010/main" val="0"/>
              </a:ext>
            </a:extLst>
          </a:blip>
          <a:srcRect l="3933" r="6456"/>
          <a:stretch/>
        </p:blipFill>
        <p:spPr>
          <a:xfrm>
            <a:off x="-1" y="12927264"/>
            <a:ext cx="24377651" cy="685096"/>
          </a:xfrm>
          <a:prstGeom prst="rect">
            <a:avLst/>
          </a:prstGeom>
        </p:spPr>
      </p:pic>
    </p:spTree>
    <p:extLst>
      <p:ext uri="{BB962C8B-B14F-4D97-AF65-F5344CB8AC3E}">
        <p14:creationId xmlns:p14="http://schemas.microsoft.com/office/powerpoint/2010/main" val="9965683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Lato Bold" charset="0"/>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Lato Bold" charset="0"/>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Lato Bold" charset="0"/>
              </a:defRPr>
            </a:lvl1pPr>
          </a:lstStyle>
          <a:p>
            <a:fld id="{FCEE2C88-6C8F-484D-AF69-578F576B1F44}" type="slidenum">
              <a:rPr lang="en-US" smtClean="0"/>
              <a:pPr/>
              <a:t>‹#›</a:t>
            </a:fld>
            <a:endParaRPr lang="en-US" dirty="0"/>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dirty="0"/>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Lato Bold" charset="0"/>
                <a:cs typeface="Lato Bold" charset="0"/>
              </a:rPr>
              <a:pPr algn="ctr"/>
              <a:t>‹#›</a:t>
            </a:fld>
            <a:endParaRPr lang="id-ID" sz="2800" b="1" i="0" dirty="0">
              <a:solidFill>
                <a:schemeClr val="bg1"/>
              </a:solidFill>
              <a:latin typeface="Lato Bold" charset="0"/>
              <a:cs typeface="Lato Bold"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889" r:id="rId2"/>
    <p:sldLayoutId id="2147483891" r:id="rId3"/>
    <p:sldLayoutId id="2147483890" r:id="rId4"/>
    <p:sldLayoutId id="2147483829" r:id="rId5"/>
    <p:sldLayoutId id="2147483887" r:id="rId6"/>
    <p:sldLayoutId id="2147483888"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ac.int/health/eahrj"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eac.int/health/easc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37C4C98-3CD0-7437-5218-57C799F36FE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19" r="719"/>
          <a:stretch>
            <a:fillRect/>
          </a:stretch>
        </p:blipFill>
        <p:spPr>
          <a:xfrm>
            <a:off x="3281082" y="2859678"/>
            <a:ext cx="6777318" cy="6777318"/>
          </a:xfrm>
        </p:spPr>
      </p:pic>
      <p:pic>
        <p:nvPicPr>
          <p:cNvPr id="14" name="Picture Placeholder 13">
            <a:extLst>
              <a:ext uri="{FF2B5EF4-FFF2-40B4-BE49-F238E27FC236}">
                <a16:creationId xmlns:a16="http://schemas.microsoft.com/office/drawing/2014/main" id="{A0ECCA49-CF73-DE60-259A-FBDD8EEE198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623" b="623"/>
          <a:stretch>
            <a:fillRect/>
          </a:stretch>
        </p:blipFill>
        <p:spPr>
          <a:xfrm>
            <a:off x="11974922" y="1413476"/>
            <a:ext cx="8643010" cy="8643010"/>
          </a:xfrm>
        </p:spPr>
      </p:pic>
      <p:sp>
        <p:nvSpPr>
          <p:cNvPr id="15" name="Subtitle 2">
            <a:extLst>
              <a:ext uri="{FF2B5EF4-FFF2-40B4-BE49-F238E27FC236}">
                <a16:creationId xmlns:a16="http://schemas.microsoft.com/office/drawing/2014/main" id="{59366A98-79A4-7890-45D6-FD5CA4D32A7D}"/>
              </a:ext>
            </a:extLst>
          </p:cNvPr>
          <p:cNvSpPr txBox="1">
            <a:spLocks/>
          </p:cNvSpPr>
          <p:nvPr/>
        </p:nvSpPr>
        <p:spPr>
          <a:xfrm>
            <a:off x="12876827" y="10276267"/>
            <a:ext cx="8219743" cy="177221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50000"/>
              </a:lnSpc>
              <a:buClr>
                <a:srgbClr val="119CF4"/>
              </a:buClr>
              <a:buFont typeface="Wingdings" charset="2"/>
              <a:buChar char="q"/>
            </a:pPr>
            <a:r>
              <a:rPr lang="en-US" sz="3600" b="1" dirty="0">
                <a:solidFill>
                  <a:schemeClr val="tx1"/>
                </a:solidFill>
                <a:latin typeface="Lato Light" charset="0"/>
                <a:ea typeface="Lato Light" charset="0"/>
                <a:cs typeface="Lato Light" charset="0"/>
              </a:rPr>
              <a:t>Average Time on B2B websites and special interest Portals</a:t>
            </a:r>
          </a:p>
        </p:txBody>
      </p:sp>
      <p:sp>
        <p:nvSpPr>
          <p:cNvPr id="17" name="Subtitle 2">
            <a:extLst>
              <a:ext uri="{FF2B5EF4-FFF2-40B4-BE49-F238E27FC236}">
                <a16:creationId xmlns:a16="http://schemas.microsoft.com/office/drawing/2014/main" id="{29AFBF40-B2CC-FD6C-CB8F-EB0DECA078B3}"/>
              </a:ext>
            </a:extLst>
          </p:cNvPr>
          <p:cNvSpPr txBox="1">
            <a:spLocks/>
          </p:cNvSpPr>
          <p:nvPr/>
        </p:nvSpPr>
        <p:spPr>
          <a:xfrm>
            <a:off x="3281082" y="10276267"/>
            <a:ext cx="8219743" cy="177221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50000"/>
              </a:lnSpc>
              <a:buClr>
                <a:srgbClr val="119CF4"/>
              </a:buClr>
              <a:buFont typeface="Wingdings" charset="2"/>
              <a:buChar char="q"/>
            </a:pPr>
            <a:r>
              <a:rPr lang="en-US" sz="3600" b="1" dirty="0">
                <a:solidFill>
                  <a:schemeClr val="tx1"/>
                </a:solidFill>
                <a:latin typeface="Lato Light" charset="0"/>
                <a:ea typeface="Lato Light" charset="0"/>
                <a:cs typeface="Lato Light" charset="0"/>
              </a:rPr>
              <a:t>Average Time on Page, across multiple industries</a:t>
            </a:r>
          </a:p>
        </p:txBody>
      </p:sp>
    </p:spTree>
    <p:extLst>
      <p:ext uri="{BB962C8B-B14F-4D97-AF65-F5344CB8AC3E}">
        <p14:creationId xmlns:p14="http://schemas.microsoft.com/office/powerpoint/2010/main" val="858121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A7404-1B18-9DF7-DC63-F2D480261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60" y="777033"/>
            <a:ext cx="21891812" cy="10945907"/>
          </a:xfrm>
          <a:prstGeom prst="rect">
            <a:avLst/>
          </a:prstGeom>
        </p:spPr>
      </p:pic>
    </p:spTree>
    <p:extLst>
      <p:ext uri="{BB962C8B-B14F-4D97-AF65-F5344CB8AC3E}">
        <p14:creationId xmlns:p14="http://schemas.microsoft.com/office/powerpoint/2010/main" val="609004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804854" y="1864116"/>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1: REQUIREMENTS GATHERING</a:t>
            </a:r>
          </a:p>
        </p:txBody>
      </p:sp>
      <p:sp>
        <p:nvSpPr>
          <p:cNvPr id="14" name="TextBox 13"/>
          <p:cNvSpPr txBox="1"/>
          <p:nvPr/>
        </p:nvSpPr>
        <p:spPr>
          <a:xfrm>
            <a:off x="2198810" y="5018032"/>
            <a:ext cx="7212087"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1a: Internal Requirements</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602347" y="6328865"/>
            <a:ext cx="9666287" cy="614880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Identify all our internal information assets (content, systems, applications, tools </a:t>
            </a:r>
            <a:r>
              <a:rPr lang="en-US" sz="3600" b="1" dirty="0" err="1">
                <a:solidFill>
                  <a:schemeClr val="tx1"/>
                </a:solidFill>
                <a:latin typeface="Lato Light" charset="0"/>
                <a:ea typeface="Lato Light" charset="0"/>
                <a:cs typeface="Lato Light" charset="0"/>
              </a:rPr>
              <a:t>etc</a:t>
            </a:r>
            <a:r>
              <a:rPr lang="en-US" sz="3600" b="1" dirty="0">
                <a:solidFill>
                  <a:schemeClr val="tx1"/>
                </a:solidFill>
                <a:latin typeface="Lato Light" charset="0"/>
                <a:ea typeface="Lato Light" charset="0"/>
                <a:cs typeface="Lato Light" charset="0"/>
              </a:rPr>
              <a:t>)</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Where are these information assets located? </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What are the current and projected  requirements for centralized hosting of these information assets?</a:t>
            </a:r>
            <a:endParaRPr lang="en-US" sz="3600" dirty="0">
              <a:solidFill>
                <a:schemeClr val="tx1"/>
              </a:solidFill>
              <a:latin typeface="Lato Light" charset="0"/>
              <a:ea typeface="Lato Light" charset="0"/>
              <a:cs typeface="Lato Light" charset="0"/>
            </a:endParaRPr>
          </a:p>
        </p:txBody>
      </p:sp>
      <p:pic>
        <p:nvPicPr>
          <p:cNvPr id="2" name="Picture 1">
            <a:extLst>
              <a:ext uri="{FF2B5EF4-FFF2-40B4-BE49-F238E27FC236}">
                <a16:creationId xmlns:a16="http://schemas.microsoft.com/office/drawing/2014/main" id="{609EFF84-643B-B186-D824-87FED4B76052}"/>
              </a:ext>
            </a:extLst>
          </p:cNvPr>
          <p:cNvPicPr>
            <a:picLocks noChangeAspect="1"/>
          </p:cNvPicPr>
          <p:nvPr/>
        </p:nvPicPr>
        <p:blipFill rotWithShape="1">
          <a:blip r:embed="rId3">
            <a:extLst>
              <a:ext uri="{28A0092B-C50C-407E-A947-70E740481C1C}">
                <a14:useLocalDpi xmlns:a14="http://schemas.microsoft.com/office/drawing/2010/main" val="0"/>
              </a:ext>
            </a:extLst>
          </a:blip>
          <a:srcRect l="2430" t="30248" r="72876" b="35600"/>
          <a:stretch/>
        </p:blipFill>
        <p:spPr>
          <a:xfrm>
            <a:off x="399136" y="687474"/>
            <a:ext cx="5405718" cy="3738281"/>
          </a:xfrm>
          <a:prstGeom prst="rect">
            <a:avLst/>
          </a:prstGeom>
        </p:spPr>
      </p:pic>
      <p:sp>
        <p:nvSpPr>
          <p:cNvPr id="3" name="TextBox 2">
            <a:extLst>
              <a:ext uri="{FF2B5EF4-FFF2-40B4-BE49-F238E27FC236}">
                <a16:creationId xmlns:a16="http://schemas.microsoft.com/office/drawing/2014/main" id="{D77E3DC1-F592-50B2-109F-9C01B8E00EFA}"/>
              </a:ext>
            </a:extLst>
          </p:cNvPr>
          <p:cNvSpPr txBox="1"/>
          <p:nvPr/>
        </p:nvSpPr>
        <p:spPr>
          <a:xfrm>
            <a:off x="14130834" y="5018031"/>
            <a:ext cx="8379542"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1b: Stakeholder Requirements</a:t>
            </a:r>
          </a:p>
        </p:txBody>
      </p:sp>
      <p:sp>
        <p:nvSpPr>
          <p:cNvPr id="4" name="Subtitle 2">
            <a:extLst>
              <a:ext uri="{FF2B5EF4-FFF2-40B4-BE49-F238E27FC236}">
                <a16:creationId xmlns:a16="http://schemas.microsoft.com/office/drawing/2014/main" id="{50E04B78-2005-20C9-52F4-DFA76FF43412}"/>
              </a:ext>
            </a:extLst>
          </p:cNvPr>
          <p:cNvSpPr txBox="1">
            <a:spLocks/>
          </p:cNvSpPr>
          <p:nvPr/>
        </p:nvSpPr>
        <p:spPr>
          <a:xfrm>
            <a:off x="12844089" y="6180678"/>
            <a:ext cx="11145464" cy="625960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Who is our target audience and what is the objective of this portal?</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What are the user requirements of our key users?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What other resources can we incorporate to better serve our users? </a:t>
            </a:r>
            <a:r>
              <a:rPr lang="en-US" sz="3600" i="1" dirty="0">
                <a:solidFill>
                  <a:schemeClr val="tx1"/>
                </a:solidFill>
                <a:latin typeface="Lato Light" charset="0"/>
                <a:ea typeface="Lato Light" charset="0"/>
                <a:cs typeface="Lato Light" charset="0"/>
              </a:rPr>
              <a:t>Collaboration tools? Special interest forums? Online training </a:t>
            </a:r>
            <a:r>
              <a:rPr lang="en-US" sz="3600" i="1" dirty="0" err="1">
                <a:solidFill>
                  <a:schemeClr val="tx1"/>
                </a:solidFill>
                <a:latin typeface="Lato Light" charset="0"/>
                <a:ea typeface="Lato Light" charset="0"/>
                <a:cs typeface="Lato Light" charset="0"/>
              </a:rPr>
              <a:t>programmes</a:t>
            </a:r>
            <a:r>
              <a:rPr lang="en-US" sz="3600" i="1" dirty="0">
                <a:solidFill>
                  <a:schemeClr val="tx1"/>
                </a:solidFill>
                <a:latin typeface="Lato Light" charset="0"/>
                <a:ea typeface="Lato Light" charset="0"/>
                <a:cs typeface="Lato Light" charset="0"/>
              </a:rPr>
              <a:t>?</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Clear identification of Project </a:t>
            </a:r>
            <a:r>
              <a:rPr lang="en-US" sz="3600" b="1" dirty="0">
                <a:solidFill>
                  <a:srgbClr val="FF0000"/>
                </a:solidFill>
                <a:latin typeface="Lato Light" charset="0"/>
                <a:ea typeface="Lato Light" charset="0"/>
                <a:cs typeface="Lato Light" charset="0"/>
              </a:rPr>
              <a:t>scope</a:t>
            </a:r>
          </a:p>
        </p:txBody>
      </p:sp>
    </p:spTree>
    <p:extLst>
      <p:ext uri="{BB962C8B-B14F-4D97-AF65-F5344CB8AC3E}">
        <p14:creationId xmlns:p14="http://schemas.microsoft.com/office/powerpoint/2010/main" val="3624736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94987" y="1670233"/>
            <a:ext cx="20646600" cy="861774"/>
          </a:xfrm>
          <a:prstGeom prst="rect">
            <a:avLst/>
          </a:prstGeom>
          <a:noFill/>
        </p:spPr>
        <p:txBody>
          <a:bodyPr wrap="square" rtlCol="0">
            <a:spAutoFit/>
          </a:bodyPr>
          <a:lstStyle/>
          <a:p>
            <a:r>
              <a:rPr lang="en-US" sz="5000" b="1" dirty="0">
                <a:solidFill>
                  <a:schemeClr val="tx2"/>
                </a:solidFill>
                <a:latin typeface="Lato Black" charset="0"/>
                <a:ea typeface="Lato Black" charset="0"/>
                <a:cs typeface="Lato Black" charset="0"/>
              </a:rPr>
              <a:t>EAC Health Information Assets/Resources</a:t>
            </a:r>
          </a:p>
        </p:txBody>
      </p:sp>
      <p:sp>
        <p:nvSpPr>
          <p:cNvPr id="16" name="Subtitle 2"/>
          <p:cNvSpPr txBox="1">
            <a:spLocks/>
          </p:cNvSpPr>
          <p:nvPr/>
        </p:nvSpPr>
        <p:spPr>
          <a:xfrm>
            <a:off x="3254188" y="3091102"/>
            <a:ext cx="18476259" cy="9415978"/>
          </a:xfrm>
          <a:prstGeom prst="rect">
            <a:avLst/>
          </a:prstGeom>
        </p:spPr>
        <p:txBody>
          <a:bodyPr vert="horz" wrap="square" lIns="217490" tIns="108745" rIns="217490" bIns="108745" numCol="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health.eac.int</a:t>
            </a: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eac.int/health</a:t>
            </a: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eac.int/</a:t>
            </a:r>
            <a:r>
              <a:rPr lang="en-US" sz="3600" b="1" dirty="0" err="1">
                <a:solidFill>
                  <a:schemeClr val="tx1"/>
                </a:solidFill>
                <a:latin typeface="Lato Light" charset="0"/>
                <a:ea typeface="Lato Light" charset="0"/>
                <a:cs typeface="Lato Light" charset="0"/>
              </a:rPr>
              <a:t>mrh</a:t>
            </a:r>
            <a:endParaRPr lang="en-US" sz="3600" b="1" dirty="0">
              <a:solidFill>
                <a:schemeClr val="tx1"/>
              </a:solidFill>
              <a:latin typeface="Lato Light" charset="0"/>
              <a:ea typeface="Lato Light" charset="0"/>
              <a:cs typeface="Lato Light" charset="0"/>
            </a:endParaRP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eac.int/</a:t>
            </a:r>
            <a:r>
              <a:rPr lang="en-US" sz="3600" b="1" dirty="0" err="1">
                <a:solidFill>
                  <a:schemeClr val="tx1"/>
                </a:solidFill>
                <a:latin typeface="Lato Light" charset="0"/>
                <a:ea typeface="Lato Light" charset="0"/>
                <a:cs typeface="Lato Light" charset="0"/>
              </a:rPr>
              <a:t>mobilelabs</a:t>
            </a:r>
            <a:endParaRPr lang="en-US" sz="3600" b="1" dirty="0">
              <a:solidFill>
                <a:schemeClr val="tx1"/>
              </a:solidFill>
              <a:latin typeface="Lato Light" charset="0"/>
              <a:ea typeface="Lato Light" charset="0"/>
              <a:cs typeface="Lato Light" charset="0"/>
            </a:endParaRP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https://www.eahealth.org/</a:t>
            </a: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hlinkClick r:id="rId3"/>
              </a:rPr>
              <a:t>https://www.eac.int/health/eahrj</a:t>
            </a:r>
            <a:r>
              <a:rPr lang="en-US" sz="3600" b="1" dirty="0">
                <a:solidFill>
                  <a:schemeClr val="tx1"/>
                </a:solidFill>
                <a:latin typeface="Lato Light" charset="0"/>
                <a:ea typeface="Lato Light" charset="0"/>
                <a:cs typeface="Lato Light" charset="0"/>
              </a:rPr>
              <a:t> &amp; </a:t>
            </a:r>
            <a:r>
              <a:rPr lang="en-US" sz="3600" b="1" dirty="0">
                <a:solidFill>
                  <a:schemeClr val="tx1"/>
                </a:solidFill>
                <a:latin typeface="Lato Light" charset="0"/>
                <a:ea typeface="Lato Light" charset="0"/>
                <a:cs typeface="Lato Light" charset="0"/>
                <a:hlinkClick r:id="rId4"/>
              </a:rPr>
              <a:t>https://www.eac.int/health/easci</a:t>
            </a:r>
            <a:r>
              <a:rPr lang="en-US" sz="3600" b="1" dirty="0">
                <a:solidFill>
                  <a:schemeClr val="tx1"/>
                </a:solidFill>
                <a:latin typeface="Lato Light" charset="0"/>
                <a:ea typeface="Lato Light" charset="0"/>
                <a:cs typeface="Lato Light" charset="0"/>
              </a:rPr>
              <a:t> (Journals) </a:t>
            </a: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eacpass.eac.int</a:t>
            </a: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rcc.eac.int</a:t>
            </a:r>
          </a:p>
          <a:p>
            <a:pPr marL="571500" indent="-571500" algn="l">
              <a:lnSpc>
                <a:spcPct val="150000"/>
              </a:lnSpc>
              <a:buFont typeface="Wingdings" panose="05000000000000000000" pitchFamily="2" charset="2"/>
              <a:buChar char="q"/>
            </a:pPr>
            <a:endParaRPr lang="en-US" sz="3600" b="1" dirty="0">
              <a:solidFill>
                <a:schemeClr val="tx1"/>
              </a:solidFill>
              <a:latin typeface="Lato Light" charset="0"/>
              <a:ea typeface="Lato Light" charset="0"/>
              <a:cs typeface="Lato Light" charset="0"/>
            </a:endParaRPr>
          </a:p>
          <a:p>
            <a:pPr marL="571500" indent="-571500" algn="l">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Online tools: </a:t>
            </a:r>
          </a:p>
          <a:p>
            <a:pPr marL="1659136" lvl="1" indent="-571500" algn="l">
              <a:lnSpc>
                <a:spcPct val="150000"/>
              </a:lnSpc>
              <a:buFont typeface="Wingdings" panose="05000000000000000000" pitchFamily="2" charset="2"/>
              <a:buChar char="q"/>
            </a:pPr>
            <a:r>
              <a:rPr lang="en-US" sz="3600" b="1" i="1" dirty="0">
                <a:solidFill>
                  <a:schemeClr val="tx1"/>
                </a:solidFill>
                <a:latin typeface="Lato Light" charset="0"/>
                <a:ea typeface="Lato Light" charset="0"/>
                <a:cs typeface="Lato Light" charset="0"/>
              </a:rPr>
              <a:t>mrh.eac.int</a:t>
            </a:r>
          </a:p>
          <a:p>
            <a:pPr marL="1659136" lvl="1" indent="-571500" algn="l">
              <a:lnSpc>
                <a:spcPct val="150000"/>
              </a:lnSpc>
              <a:buFont typeface="Wingdings" panose="05000000000000000000" pitchFamily="2" charset="2"/>
              <a:buChar char="q"/>
            </a:pPr>
            <a:r>
              <a:rPr lang="en-US" sz="3600" b="1" i="1" dirty="0">
                <a:solidFill>
                  <a:schemeClr val="tx1"/>
                </a:solidFill>
                <a:latin typeface="Lato Light" charset="0"/>
                <a:ea typeface="Lato Light" charset="0"/>
                <a:cs typeface="Lato Light" charset="0"/>
              </a:rPr>
              <a:t>Eacpass.eac.int</a:t>
            </a:r>
          </a:p>
          <a:p>
            <a:pPr marL="1659136" lvl="1" indent="-571500" algn="l">
              <a:lnSpc>
                <a:spcPct val="150000"/>
              </a:lnSpc>
              <a:buFont typeface="Wingdings" panose="05000000000000000000" pitchFamily="2" charset="2"/>
              <a:buChar char="q"/>
            </a:pPr>
            <a:r>
              <a:rPr lang="en-US" sz="3600" b="1" i="1" dirty="0">
                <a:solidFill>
                  <a:schemeClr val="tx1"/>
                </a:solidFill>
                <a:latin typeface="Lato Light" charset="0"/>
                <a:ea typeface="Lato Light" charset="0"/>
                <a:cs typeface="Lato Light" charset="0"/>
              </a:rPr>
              <a:t>Covidcheck.eac.int</a:t>
            </a:r>
          </a:p>
          <a:p>
            <a:pPr marL="1659136" lvl="1" indent="-571500" algn="l">
              <a:lnSpc>
                <a:spcPct val="150000"/>
              </a:lnSpc>
              <a:buFont typeface="Wingdings" panose="05000000000000000000" pitchFamily="2" charset="2"/>
              <a:buChar char="q"/>
            </a:pPr>
            <a:r>
              <a:rPr lang="en-US" sz="3600" b="1" i="1" dirty="0">
                <a:solidFill>
                  <a:schemeClr val="tx1"/>
                </a:solidFill>
                <a:latin typeface="Lato Light" charset="0"/>
                <a:ea typeface="Lato Light" charset="0"/>
                <a:cs typeface="Lato Light" charset="0"/>
              </a:rPr>
              <a:t>Healthdata.eac.int</a:t>
            </a:r>
          </a:p>
          <a:p>
            <a:pPr marL="1659136" lvl="1" indent="-571500" algn="l">
              <a:lnSpc>
                <a:spcPct val="150000"/>
              </a:lnSpc>
              <a:buFont typeface="Wingdings" panose="05000000000000000000" pitchFamily="2" charset="2"/>
              <a:buChar char="q"/>
            </a:pPr>
            <a:r>
              <a:rPr lang="en-US" sz="3600" b="1" i="1" dirty="0">
                <a:solidFill>
                  <a:schemeClr val="tx1"/>
                </a:solidFill>
                <a:latin typeface="Lato Light" charset="0"/>
                <a:ea typeface="Lato Light" charset="0"/>
                <a:cs typeface="Lato Light" charset="0"/>
              </a:rPr>
              <a:t>…..</a:t>
            </a:r>
          </a:p>
        </p:txBody>
      </p:sp>
    </p:spTree>
    <p:extLst>
      <p:ext uri="{BB962C8B-B14F-4D97-AF65-F5344CB8AC3E}">
        <p14:creationId xmlns:p14="http://schemas.microsoft.com/office/powerpoint/2010/main" val="4209031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71133-805A-5C6B-6400-D171AB437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66" y="0"/>
            <a:ext cx="22654518" cy="13984940"/>
          </a:xfrm>
          <a:prstGeom prst="rect">
            <a:avLst/>
          </a:prstGeom>
        </p:spPr>
      </p:pic>
    </p:spTree>
    <p:extLst>
      <p:ext uri="{BB962C8B-B14F-4D97-AF65-F5344CB8AC3E}">
        <p14:creationId xmlns:p14="http://schemas.microsoft.com/office/powerpoint/2010/main" val="36461991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23853" y="2013142"/>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2: CONCEPTUALIZATION &amp; PLANNING </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602347" y="5655622"/>
            <a:ext cx="20370147" cy="553940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Project Scope of work</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Tech Stack identification - </a:t>
            </a:r>
            <a:r>
              <a:rPr lang="en-US" sz="3600" i="1" dirty="0">
                <a:solidFill>
                  <a:schemeClr val="tx1"/>
                </a:solidFill>
                <a:latin typeface="Lato Light" charset="0"/>
                <a:ea typeface="Lato Light" charset="0"/>
                <a:cs typeface="Lato Light" charset="0"/>
              </a:rPr>
              <a:t>programming languages, frameworks, a database, front-end tools, back-end tools, and applications connected via APIs, hosting environment </a:t>
            </a:r>
            <a:r>
              <a:rPr lang="en-US" sz="3600" i="1" dirty="0" err="1">
                <a:solidFill>
                  <a:schemeClr val="tx1"/>
                </a:solidFill>
                <a:latin typeface="Lato Light" charset="0"/>
                <a:ea typeface="Lato Light" charset="0"/>
                <a:cs typeface="Lato Light" charset="0"/>
              </a:rPr>
              <a:t>etc</a:t>
            </a:r>
            <a:endParaRPr lang="en-US" sz="3600" i="1" dirty="0">
              <a:solidFill>
                <a:schemeClr val="tx1"/>
              </a:solidFill>
              <a:latin typeface="Lato Light" charset="0"/>
              <a:ea typeface="Lato Light" charset="0"/>
              <a:cs typeface="Lato Light" charset="0"/>
            </a:endParaRP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Identification of Tasks and iterations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Budget</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Timelines</a:t>
            </a:r>
          </a:p>
        </p:txBody>
      </p:sp>
      <p:pic>
        <p:nvPicPr>
          <p:cNvPr id="5" name="Picture 4">
            <a:extLst>
              <a:ext uri="{FF2B5EF4-FFF2-40B4-BE49-F238E27FC236}">
                <a16:creationId xmlns:a16="http://schemas.microsoft.com/office/drawing/2014/main" id="{C9DFF3EC-91F3-FB94-9538-0A445D22918E}"/>
              </a:ext>
            </a:extLst>
          </p:cNvPr>
          <p:cNvPicPr>
            <a:picLocks noChangeAspect="1"/>
          </p:cNvPicPr>
          <p:nvPr/>
        </p:nvPicPr>
        <p:blipFill rotWithShape="1">
          <a:blip r:embed="rId3">
            <a:extLst>
              <a:ext uri="{28A0092B-C50C-407E-A947-70E740481C1C}">
                <a14:useLocalDpi xmlns:a14="http://schemas.microsoft.com/office/drawing/2010/main" val="0"/>
              </a:ext>
            </a:extLst>
          </a:blip>
          <a:srcRect l="25761" t="29511" r="49140" b="34999"/>
          <a:stretch/>
        </p:blipFill>
        <p:spPr>
          <a:xfrm>
            <a:off x="258876" y="1092320"/>
            <a:ext cx="5545978" cy="3884752"/>
          </a:xfrm>
          <a:prstGeom prst="rect">
            <a:avLst/>
          </a:prstGeom>
        </p:spPr>
      </p:pic>
    </p:spTree>
    <p:extLst>
      <p:ext uri="{BB962C8B-B14F-4D97-AF65-F5344CB8AC3E}">
        <p14:creationId xmlns:p14="http://schemas.microsoft.com/office/powerpoint/2010/main" val="4192183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23853" y="1908979"/>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3: DESIGN</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576828" y="4928789"/>
            <a:ext cx="8642938" cy="637040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Architecture (including hierarchy and connection) </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User Interface (UI) and User Experience (UX) </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Web Portal “Real Estate” utilization. </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Wireframes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Prototype</a:t>
            </a:r>
          </a:p>
        </p:txBody>
      </p:sp>
      <p:pic>
        <p:nvPicPr>
          <p:cNvPr id="2" name="Picture 1">
            <a:extLst>
              <a:ext uri="{FF2B5EF4-FFF2-40B4-BE49-F238E27FC236}">
                <a16:creationId xmlns:a16="http://schemas.microsoft.com/office/drawing/2014/main" id="{95780181-F320-CE33-9C98-2155936F8ED8}"/>
              </a:ext>
            </a:extLst>
          </p:cNvPr>
          <p:cNvPicPr>
            <a:picLocks noChangeAspect="1"/>
          </p:cNvPicPr>
          <p:nvPr/>
        </p:nvPicPr>
        <p:blipFill rotWithShape="1">
          <a:blip r:embed="rId5">
            <a:extLst>
              <a:ext uri="{28A0092B-C50C-407E-A947-70E740481C1C}">
                <a14:useLocalDpi xmlns:a14="http://schemas.microsoft.com/office/drawing/2010/main" val="0"/>
              </a:ext>
            </a:extLst>
          </a:blip>
          <a:srcRect l="50860" t="29756" r="26349" b="35109"/>
          <a:stretch/>
        </p:blipFill>
        <p:spPr>
          <a:xfrm>
            <a:off x="874984" y="633686"/>
            <a:ext cx="4989369" cy="3845858"/>
          </a:xfrm>
          <a:prstGeom prst="rect">
            <a:avLst/>
          </a:prstGeom>
        </p:spPr>
      </p:pic>
      <p:pic>
        <p:nvPicPr>
          <p:cNvPr id="3" name="wireframegif@2x">
            <a:hlinkClick r:id="" action="ppaction://media"/>
            <a:extLst>
              <a:ext uri="{FF2B5EF4-FFF2-40B4-BE49-F238E27FC236}">
                <a16:creationId xmlns:a16="http://schemas.microsoft.com/office/drawing/2014/main" id="{72E20EB2-A454-AE64-3213-CF87B9CA71B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1148919" y="4542042"/>
            <a:ext cx="12012706" cy="6757147"/>
          </a:xfrm>
          <a:prstGeom prst="rect">
            <a:avLst/>
          </a:prstGeom>
          <a:ln>
            <a:solidFill>
              <a:srgbClr val="445469"/>
            </a:solidFill>
          </a:ln>
        </p:spPr>
      </p:pic>
    </p:spTree>
    <p:extLst>
      <p:ext uri="{BB962C8B-B14F-4D97-AF65-F5344CB8AC3E}">
        <p14:creationId xmlns:p14="http://schemas.microsoft.com/office/powerpoint/2010/main" val="3097786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11C886-15D8-BE3A-A8DC-DF153229031D}"/>
              </a:ext>
            </a:extLst>
          </p:cNvPr>
          <p:cNvPicPr>
            <a:picLocks noChangeAspect="1"/>
          </p:cNvPicPr>
          <p:nvPr/>
        </p:nvPicPr>
        <p:blipFill rotWithShape="1">
          <a:blip r:embed="rId3">
            <a:extLst>
              <a:ext uri="{28A0092B-C50C-407E-A947-70E740481C1C}">
                <a14:useLocalDpi xmlns:a14="http://schemas.microsoft.com/office/drawing/2010/main" val="0"/>
              </a:ext>
            </a:extLst>
          </a:blip>
          <a:srcRect l="5744" r="6186"/>
          <a:stretch/>
        </p:blipFill>
        <p:spPr>
          <a:xfrm>
            <a:off x="26894" y="-538"/>
            <a:ext cx="16082682" cy="13716538"/>
          </a:xfrm>
          <a:prstGeom prst="rect">
            <a:avLst/>
          </a:prstGeom>
        </p:spPr>
      </p:pic>
      <p:sp>
        <p:nvSpPr>
          <p:cNvPr id="9" name="TextBox 8">
            <a:extLst>
              <a:ext uri="{FF2B5EF4-FFF2-40B4-BE49-F238E27FC236}">
                <a16:creationId xmlns:a16="http://schemas.microsoft.com/office/drawing/2014/main" id="{1171F802-3A15-0020-91F9-9929A023843F}"/>
              </a:ext>
            </a:extLst>
          </p:cNvPr>
          <p:cNvSpPr txBox="1"/>
          <p:nvPr/>
        </p:nvSpPr>
        <p:spPr>
          <a:xfrm>
            <a:off x="16916401" y="1049551"/>
            <a:ext cx="7013660" cy="11616898"/>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b="1" dirty="0">
                <a:solidFill>
                  <a:schemeClr val="accent1">
                    <a:lumMod val="50000"/>
                  </a:schemeClr>
                </a:solidFill>
                <a:latin typeface="Lato Bold" panose="020F0502020204030203" pitchFamily="34" charset="0"/>
                <a:ea typeface="Lato Bold" panose="020F0502020204030203" pitchFamily="34" charset="0"/>
                <a:cs typeface="Lato Bold" panose="020F0502020204030203" pitchFamily="34" charset="0"/>
              </a:rPr>
              <a:t>60.67% </a:t>
            </a:r>
            <a:r>
              <a:rPr lang="en-US" b="1" dirty="0"/>
              <a:t>of website traffic comes from mobile devices.</a:t>
            </a:r>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a:solidFill>
                  <a:schemeClr val="accent1">
                    <a:lumMod val="50000"/>
                  </a:schemeClr>
                </a:solidFill>
                <a:latin typeface="Lato Bold" panose="020F0502020204030203" pitchFamily="34" charset="0"/>
                <a:ea typeface="Lato Bold" panose="020F0502020204030203" pitchFamily="34" charset="0"/>
                <a:cs typeface="Lato Bold" panose="020F0502020204030203" pitchFamily="34" charset="0"/>
              </a:rPr>
              <a:t>92.3% </a:t>
            </a:r>
            <a:r>
              <a:rPr lang="en-US" b="1" dirty="0"/>
              <a:t>of internet users access the internet using a mobile phone.</a:t>
            </a:r>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a:t>There are approximately </a:t>
            </a:r>
            <a:r>
              <a:rPr lang="en-US" b="1" dirty="0">
                <a:solidFill>
                  <a:schemeClr val="accent1">
                    <a:lumMod val="50000"/>
                  </a:schemeClr>
                </a:solidFill>
                <a:latin typeface="Lato Bold" panose="020F0502020204030203" pitchFamily="34" charset="0"/>
                <a:ea typeface="Lato Bold" panose="020F0502020204030203" pitchFamily="34" charset="0"/>
                <a:cs typeface="Lato Bold" panose="020F0502020204030203" pitchFamily="34" charset="0"/>
              </a:rPr>
              <a:t>4.32 billion</a:t>
            </a:r>
            <a:r>
              <a:rPr lang="en-US" b="1" dirty="0">
                <a:latin typeface="Lato Bold" panose="020F0502020204030203" pitchFamily="34" charset="0"/>
                <a:ea typeface="Lato Bold" panose="020F0502020204030203" pitchFamily="34" charset="0"/>
                <a:cs typeface="Lato Bold" panose="020F0502020204030203" pitchFamily="34" charset="0"/>
              </a:rPr>
              <a:t> </a:t>
            </a:r>
            <a:r>
              <a:rPr lang="en-US" b="1" dirty="0"/>
              <a:t>active mobile internet users.</a:t>
            </a:r>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a:solidFill>
                  <a:schemeClr val="accent1">
                    <a:lumMod val="50000"/>
                  </a:schemeClr>
                </a:solidFill>
                <a:latin typeface="Lato Bold" panose="020F0502020204030203" pitchFamily="34" charset="0"/>
                <a:ea typeface="Lato Bold" panose="020F0502020204030203" pitchFamily="34" charset="0"/>
                <a:cs typeface="Lato Bold" panose="020F0502020204030203" pitchFamily="34" charset="0"/>
              </a:rPr>
              <a:t>Africa</a:t>
            </a:r>
            <a:r>
              <a:rPr lang="en-US" b="1" dirty="0"/>
              <a:t> has the highest proportion of internet traffic from mobile devices - </a:t>
            </a:r>
            <a:r>
              <a:rPr lang="en-US" b="1" dirty="0">
                <a:solidFill>
                  <a:schemeClr val="accent1">
                    <a:lumMod val="50000"/>
                  </a:schemeClr>
                </a:solidFill>
                <a:latin typeface="Lato Bold" panose="020F0502020204030203" pitchFamily="34" charset="0"/>
                <a:ea typeface="Lato Bold" panose="020F0502020204030203" pitchFamily="34" charset="0"/>
                <a:cs typeface="Lato Bold" panose="020F0502020204030203" pitchFamily="34" charset="0"/>
              </a:rPr>
              <a:t>69.13%.</a:t>
            </a:r>
          </a:p>
        </p:txBody>
      </p:sp>
    </p:spTree>
    <p:extLst>
      <p:ext uri="{BB962C8B-B14F-4D97-AF65-F5344CB8AC3E}">
        <p14:creationId xmlns:p14="http://schemas.microsoft.com/office/powerpoint/2010/main" val="7941756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23853" y="1620865"/>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4: DEVELOPMENT </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2003751" y="6310693"/>
            <a:ext cx="8431167" cy="47084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Front-end and Back-end</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Databases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Real-time data processing</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Content Management System</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Mobile platforms </a:t>
            </a:r>
            <a:r>
              <a:rPr lang="en-US" sz="3600" b="1" dirty="0" err="1">
                <a:solidFill>
                  <a:schemeClr val="tx1"/>
                </a:solidFill>
                <a:latin typeface="Lato Light" charset="0"/>
                <a:ea typeface="Lato Light" charset="0"/>
                <a:cs typeface="Lato Light" charset="0"/>
              </a:rPr>
              <a:t>etc</a:t>
            </a:r>
            <a:endParaRPr lang="en-US" sz="3600" b="1" dirty="0">
              <a:solidFill>
                <a:schemeClr val="tx1"/>
              </a:solidFill>
              <a:latin typeface="Lato Light" charset="0"/>
              <a:ea typeface="Lato Light" charset="0"/>
              <a:cs typeface="Lato Light" charset="0"/>
            </a:endParaRPr>
          </a:p>
        </p:txBody>
      </p:sp>
      <p:pic>
        <p:nvPicPr>
          <p:cNvPr id="2" name="Picture 1">
            <a:extLst>
              <a:ext uri="{FF2B5EF4-FFF2-40B4-BE49-F238E27FC236}">
                <a16:creationId xmlns:a16="http://schemas.microsoft.com/office/drawing/2014/main" id="{86AABF13-356C-3F03-C2A2-3093213465E9}"/>
              </a:ext>
            </a:extLst>
          </p:cNvPr>
          <p:cNvPicPr>
            <a:picLocks noChangeAspect="1"/>
          </p:cNvPicPr>
          <p:nvPr/>
        </p:nvPicPr>
        <p:blipFill rotWithShape="1">
          <a:blip r:embed="rId3">
            <a:extLst>
              <a:ext uri="{28A0092B-C50C-407E-A947-70E740481C1C}">
                <a14:useLocalDpi xmlns:a14="http://schemas.microsoft.com/office/drawing/2010/main" val="0"/>
              </a:ext>
            </a:extLst>
          </a:blip>
          <a:srcRect l="74000" t="30739" r="1986" b="36091"/>
          <a:stretch/>
        </p:blipFill>
        <p:spPr>
          <a:xfrm>
            <a:off x="652605" y="667815"/>
            <a:ext cx="5271248" cy="3630706"/>
          </a:xfrm>
          <a:prstGeom prst="rect">
            <a:avLst/>
          </a:prstGeom>
        </p:spPr>
      </p:pic>
      <p:sp>
        <p:nvSpPr>
          <p:cNvPr id="3" name="TextBox 2">
            <a:extLst>
              <a:ext uri="{FF2B5EF4-FFF2-40B4-BE49-F238E27FC236}">
                <a16:creationId xmlns:a16="http://schemas.microsoft.com/office/drawing/2014/main" id="{F1AAE402-8522-8D6F-E07C-85F45C1BA83A}"/>
              </a:ext>
            </a:extLst>
          </p:cNvPr>
          <p:cNvSpPr txBox="1"/>
          <p:nvPr/>
        </p:nvSpPr>
        <p:spPr>
          <a:xfrm>
            <a:off x="2198810" y="5018032"/>
            <a:ext cx="7212087"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4a: Development</a:t>
            </a:r>
          </a:p>
        </p:txBody>
      </p:sp>
      <p:sp>
        <p:nvSpPr>
          <p:cNvPr id="4" name="TextBox 3">
            <a:extLst>
              <a:ext uri="{FF2B5EF4-FFF2-40B4-BE49-F238E27FC236}">
                <a16:creationId xmlns:a16="http://schemas.microsoft.com/office/drawing/2014/main" id="{E820E220-91D7-ADC7-0E4B-A4DEEF157DCA}"/>
              </a:ext>
            </a:extLst>
          </p:cNvPr>
          <p:cNvSpPr txBox="1"/>
          <p:nvPr/>
        </p:nvSpPr>
        <p:spPr>
          <a:xfrm>
            <a:off x="14130834" y="5018031"/>
            <a:ext cx="8379542"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4b: Integration</a:t>
            </a:r>
          </a:p>
        </p:txBody>
      </p:sp>
      <p:sp>
        <p:nvSpPr>
          <p:cNvPr id="6" name="Subtitle 2">
            <a:extLst>
              <a:ext uri="{FF2B5EF4-FFF2-40B4-BE49-F238E27FC236}">
                <a16:creationId xmlns:a16="http://schemas.microsoft.com/office/drawing/2014/main" id="{395527B5-8EF9-59F8-4551-77FE45F59509}"/>
              </a:ext>
            </a:extLst>
          </p:cNvPr>
          <p:cNvSpPr txBox="1">
            <a:spLocks/>
          </p:cNvSpPr>
          <p:nvPr/>
        </p:nvSpPr>
        <p:spPr>
          <a:xfrm>
            <a:off x="12833115" y="6310692"/>
            <a:ext cx="8431167" cy="45976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3600" b="1" dirty="0">
                <a:solidFill>
                  <a:schemeClr val="tx1"/>
                </a:solidFill>
                <a:latin typeface="Lato Light" charset="0"/>
                <a:ea typeface="Lato Light" charset="0"/>
                <a:cs typeface="Lato Light" charset="0"/>
              </a:rPr>
              <a:t>Connecting all tools and information assets: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APIs</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Customs Software</a:t>
            </a:r>
          </a:p>
          <a:p>
            <a:pPr marL="857250" indent="-857250" algn="just">
              <a:lnSpc>
                <a:spcPct val="150000"/>
              </a:lnSpc>
              <a:buFont typeface="+mj-lt"/>
              <a:buAutoNum type="romanLcPeriod"/>
            </a:pPr>
            <a:r>
              <a:rPr lang="en-US" sz="3600" b="1" dirty="0">
                <a:solidFill>
                  <a:schemeClr val="tx1"/>
                </a:solidFill>
                <a:latin typeface="Lato Light" charset="0"/>
                <a:ea typeface="Lato Light" charset="0"/>
                <a:cs typeface="Lato Light" charset="0"/>
              </a:rPr>
              <a:t>SaaS </a:t>
            </a:r>
            <a:r>
              <a:rPr lang="en-US" sz="3600" b="1" dirty="0" err="1">
                <a:solidFill>
                  <a:schemeClr val="tx1"/>
                </a:solidFill>
                <a:latin typeface="Lato Light" charset="0"/>
                <a:ea typeface="Lato Light" charset="0"/>
                <a:cs typeface="Lato Light" charset="0"/>
              </a:rPr>
              <a:t>etc</a:t>
            </a:r>
            <a:endParaRPr lang="en-US" sz="3600" b="1"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2464337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23853" y="1620865"/>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5: STAGING &amp; TESTING</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5923853" y="3700478"/>
            <a:ext cx="15214923" cy="26032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3600" b="1" dirty="0">
                <a:solidFill>
                  <a:schemeClr val="tx1"/>
                </a:solidFill>
                <a:latin typeface="Lato Light" charset="0"/>
                <a:ea typeface="Lato Light" charset="0"/>
                <a:cs typeface="Lato Light" charset="0"/>
              </a:rPr>
              <a:t>Experienced Developer and ICT partitioners test the portal to catch any errors, missed requirements and instability issues including issues such as navigation, performance, speed, etc., </a:t>
            </a:r>
          </a:p>
        </p:txBody>
      </p:sp>
      <p:pic>
        <p:nvPicPr>
          <p:cNvPr id="5" name="Picture 4">
            <a:extLst>
              <a:ext uri="{FF2B5EF4-FFF2-40B4-BE49-F238E27FC236}">
                <a16:creationId xmlns:a16="http://schemas.microsoft.com/office/drawing/2014/main" id="{8D3C9181-B95E-9CA3-D8B2-74285FF3186E}"/>
              </a:ext>
            </a:extLst>
          </p:cNvPr>
          <p:cNvPicPr>
            <a:picLocks noChangeAspect="1"/>
          </p:cNvPicPr>
          <p:nvPr/>
        </p:nvPicPr>
        <p:blipFill rotWithShape="1">
          <a:blip r:embed="rId3">
            <a:extLst>
              <a:ext uri="{28A0092B-C50C-407E-A947-70E740481C1C}">
                <a14:useLocalDpi xmlns:a14="http://schemas.microsoft.com/office/drawing/2010/main" val="0"/>
              </a:ext>
            </a:extLst>
          </a:blip>
          <a:srcRect l="14838" t="66366" r="59855" b="1939"/>
          <a:stretch/>
        </p:blipFill>
        <p:spPr>
          <a:xfrm>
            <a:off x="383665" y="578691"/>
            <a:ext cx="5540188" cy="3469341"/>
          </a:xfrm>
          <a:prstGeom prst="rect">
            <a:avLst/>
          </a:prstGeom>
        </p:spPr>
      </p:pic>
      <p:pic>
        <p:nvPicPr>
          <p:cNvPr id="7" name="Picture 6">
            <a:extLst>
              <a:ext uri="{FF2B5EF4-FFF2-40B4-BE49-F238E27FC236}">
                <a16:creationId xmlns:a16="http://schemas.microsoft.com/office/drawing/2014/main" id="{E94EFD07-0D6F-C9AF-B097-ED444AEB0923}"/>
              </a:ext>
            </a:extLst>
          </p:cNvPr>
          <p:cNvPicPr>
            <a:picLocks noChangeAspect="1"/>
          </p:cNvPicPr>
          <p:nvPr/>
        </p:nvPicPr>
        <p:blipFill rotWithShape="1">
          <a:blip r:embed="rId3">
            <a:extLst>
              <a:ext uri="{28A0092B-C50C-407E-A947-70E740481C1C}">
                <a14:useLocalDpi xmlns:a14="http://schemas.microsoft.com/office/drawing/2010/main" val="0"/>
              </a:ext>
            </a:extLst>
          </a:blip>
          <a:srcRect l="39531" t="65136" r="36390" b="2186"/>
          <a:stretch/>
        </p:blipFill>
        <p:spPr>
          <a:xfrm>
            <a:off x="383665" y="6091051"/>
            <a:ext cx="5271248" cy="3576918"/>
          </a:xfrm>
          <a:prstGeom prst="rect">
            <a:avLst/>
          </a:prstGeom>
        </p:spPr>
      </p:pic>
      <p:sp>
        <p:nvSpPr>
          <p:cNvPr id="8" name="TextBox 7">
            <a:extLst>
              <a:ext uri="{FF2B5EF4-FFF2-40B4-BE49-F238E27FC236}">
                <a16:creationId xmlns:a16="http://schemas.microsoft.com/office/drawing/2014/main" id="{9A392C75-13E3-2692-6FDA-AD6EAD5B7033}"/>
              </a:ext>
            </a:extLst>
          </p:cNvPr>
          <p:cNvSpPr txBox="1"/>
          <p:nvPr/>
        </p:nvSpPr>
        <p:spPr>
          <a:xfrm>
            <a:off x="5822066" y="7187012"/>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6: DEPLOYMENT &amp; EVALUATION</a:t>
            </a:r>
          </a:p>
        </p:txBody>
      </p:sp>
      <p:sp>
        <p:nvSpPr>
          <p:cNvPr id="9" name="Subtitle 2">
            <a:extLst>
              <a:ext uri="{FF2B5EF4-FFF2-40B4-BE49-F238E27FC236}">
                <a16:creationId xmlns:a16="http://schemas.microsoft.com/office/drawing/2014/main" id="{02D19E27-7D84-4C0F-8294-FAFE2968C96F}"/>
              </a:ext>
            </a:extLst>
          </p:cNvPr>
          <p:cNvSpPr txBox="1">
            <a:spLocks/>
          </p:cNvSpPr>
          <p:nvPr/>
        </p:nvSpPr>
        <p:spPr>
          <a:xfrm>
            <a:off x="6264001" y="9151019"/>
            <a:ext cx="15214923" cy="188301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just">
              <a:lnSpc>
                <a:spcPct val="150000"/>
              </a:lnSpc>
              <a:buFont typeface="Arial" panose="020B0604020202020204" pitchFamily="34" charset="0"/>
              <a:buChar char="•"/>
            </a:pPr>
            <a:r>
              <a:rPr lang="en-US" sz="3600" b="1" dirty="0">
                <a:solidFill>
                  <a:schemeClr val="tx1"/>
                </a:solidFill>
                <a:latin typeface="Lato Light" charset="0"/>
                <a:ea typeface="Lato Light" charset="0"/>
                <a:cs typeface="Lato Light" charset="0"/>
              </a:rPr>
              <a:t>Deployment is real-time running. </a:t>
            </a:r>
          </a:p>
          <a:p>
            <a:pPr marL="742950" indent="-742950" algn="just">
              <a:lnSpc>
                <a:spcPct val="150000"/>
              </a:lnSpc>
              <a:buFont typeface="Arial" panose="020B0604020202020204" pitchFamily="34" charset="0"/>
              <a:buChar char="•"/>
            </a:pPr>
            <a:r>
              <a:rPr lang="en-US" sz="3600" b="1" dirty="0">
                <a:solidFill>
                  <a:schemeClr val="tx1"/>
                </a:solidFill>
                <a:latin typeface="Lato Light" charset="0"/>
                <a:ea typeface="Lato Light" charset="0"/>
                <a:cs typeface="Lato Light" charset="0"/>
              </a:rPr>
              <a:t>Continuous monitoring of performance for load balance. </a:t>
            </a:r>
          </a:p>
        </p:txBody>
      </p:sp>
    </p:spTree>
    <p:extLst>
      <p:ext uri="{BB962C8B-B14F-4D97-AF65-F5344CB8AC3E}">
        <p14:creationId xmlns:p14="http://schemas.microsoft.com/office/powerpoint/2010/main" val="3622711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08539" y="2339797"/>
            <a:ext cx="17023976" cy="1015663"/>
          </a:xfrm>
          <a:prstGeom prst="rect">
            <a:avLst/>
          </a:prstGeom>
          <a:noFill/>
        </p:spPr>
        <p:txBody>
          <a:bodyPr wrap="square" rtlCol="0">
            <a:spAutoFit/>
          </a:bodyPr>
          <a:lstStyle/>
          <a:p>
            <a:r>
              <a:rPr lang="en-US" sz="6000" b="1" dirty="0">
                <a:solidFill>
                  <a:schemeClr val="tx2"/>
                </a:solidFill>
                <a:latin typeface="Lato Black" charset="0"/>
                <a:ea typeface="Lato Black" charset="0"/>
                <a:cs typeface="Lato Black" charset="0"/>
              </a:rPr>
              <a:t>7: MAINTENANCE &amp; SUSTAINABILITY</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593900" y="4964502"/>
            <a:ext cx="10831181" cy="875259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just">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Constant maintenance and periodic updates are required to keep the portal relevant and worth visiting.</a:t>
            </a:r>
          </a:p>
          <a:p>
            <a:pPr marL="571500" indent="-571500" algn="just">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Portal maintenance is necessary to ensure it is up-to-date and running smoothly as well as performing optimally. </a:t>
            </a:r>
          </a:p>
          <a:p>
            <a:pPr marL="571500" indent="-571500" algn="just">
              <a:lnSpc>
                <a:spcPct val="150000"/>
              </a:lnSpc>
              <a:buFont typeface="Wingdings" panose="05000000000000000000" pitchFamily="2" charset="2"/>
              <a:buChar char="q"/>
            </a:pPr>
            <a:r>
              <a:rPr lang="en-US" sz="3600" b="1" dirty="0">
                <a:solidFill>
                  <a:srgbClr val="FF0000"/>
                </a:solidFill>
                <a:latin typeface="Lato Bold" panose="020F0502020204030203" pitchFamily="34" charset="0"/>
                <a:ea typeface="Lato Bold" panose="020F0502020204030203" pitchFamily="34" charset="0"/>
                <a:cs typeface="Lato Bold" panose="020F0502020204030203" pitchFamily="34" charset="0"/>
              </a:rPr>
              <a:t>Need to Develop an EAC Regional Health Portal Sustainability Plan (including required resources)</a:t>
            </a:r>
            <a:endParaRPr lang="en-US" sz="3600" b="1" dirty="0">
              <a:solidFill>
                <a:schemeClr val="tx1"/>
              </a:solidFill>
              <a:latin typeface="Lato Bold" panose="020F0502020204030203" pitchFamily="34" charset="0"/>
              <a:ea typeface="Lato Bold" panose="020F0502020204030203" pitchFamily="34" charset="0"/>
              <a:cs typeface="Lato Bold" panose="020F0502020204030203" pitchFamily="34" charset="0"/>
            </a:endParaRPr>
          </a:p>
          <a:p>
            <a:pPr marL="571500" indent="-571500" algn="just">
              <a:lnSpc>
                <a:spcPct val="150000"/>
              </a:lnSpc>
              <a:buFont typeface="Wingdings" panose="05000000000000000000" pitchFamily="2" charset="2"/>
              <a:buChar char="q"/>
            </a:pPr>
            <a:endParaRPr lang="en-US" sz="3600" b="1" dirty="0">
              <a:solidFill>
                <a:schemeClr val="tx1"/>
              </a:solidFill>
              <a:latin typeface="Lato Light" charset="0"/>
              <a:ea typeface="Lato Light" charset="0"/>
              <a:cs typeface="Lato Light" charset="0"/>
            </a:endParaRPr>
          </a:p>
        </p:txBody>
      </p:sp>
      <p:pic>
        <p:nvPicPr>
          <p:cNvPr id="2" name="Picture 1">
            <a:extLst>
              <a:ext uri="{FF2B5EF4-FFF2-40B4-BE49-F238E27FC236}">
                <a16:creationId xmlns:a16="http://schemas.microsoft.com/office/drawing/2014/main" id="{82A61028-2BB1-2580-939A-A91BF2615FF7}"/>
              </a:ext>
            </a:extLst>
          </p:cNvPr>
          <p:cNvPicPr>
            <a:picLocks noChangeAspect="1"/>
          </p:cNvPicPr>
          <p:nvPr/>
        </p:nvPicPr>
        <p:blipFill rotWithShape="1">
          <a:blip r:embed="rId3">
            <a:extLst>
              <a:ext uri="{28A0092B-C50C-407E-A947-70E740481C1C}">
                <a14:useLocalDpi xmlns:a14="http://schemas.microsoft.com/office/drawing/2010/main" val="0"/>
              </a:ext>
            </a:extLst>
          </a:blip>
          <a:srcRect l="62995" t="62188" r="14031" b="219"/>
          <a:stretch/>
        </p:blipFill>
        <p:spPr>
          <a:xfrm>
            <a:off x="894653" y="499215"/>
            <a:ext cx="5029200" cy="4114800"/>
          </a:xfrm>
          <a:prstGeom prst="rect">
            <a:avLst/>
          </a:prstGeom>
        </p:spPr>
      </p:pic>
      <p:pic>
        <p:nvPicPr>
          <p:cNvPr id="4" name="Picture 3">
            <a:extLst>
              <a:ext uri="{FF2B5EF4-FFF2-40B4-BE49-F238E27FC236}">
                <a16:creationId xmlns:a16="http://schemas.microsoft.com/office/drawing/2014/main" id="{D806D616-7A1C-A537-184D-8EA4F1EF7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5028" y="4036861"/>
            <a:ext cx="11238566" cy="7726514"/>
          </a:xfrm>
          <a:prstGeom prst="rect">
            <a:avLst/>
          </a:prstGeom>
        </p:spPr>
      </p:pic>
    </p:spTree>
    <p:extLst>
      <p:ext uri="{BB962C8B-B14F-4D97-AF65-F5344CB8AC3E}">
        <p14:creationId xmlns:p14="http://schemas.microsoft.com/office/powerpoint/2010/main" val="638492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6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11931" y="2928318"/>
            <a:ext cx="17751957" cy="1384995"/>
          </a:xfrm>
          <a:prstGeom prst="rect">
            <a:avLst/>
          </a:prstGeom>
          <a:noFill/>
        </p:spPr>
        <p:txBody>
          <a:bodyPr wrap="square" rtlCol="0">
            <a:spAutoFit/>
          </a:bodyPr>
          <a:lstStyle/>
          <a:p>
            <a:r>
              <a:rPr lang="en-US" sz="8400" b="1" dirty="0">
                <a:solidFill>
                  <a:schemeClr val="tx2"/>
                </a:solidFill>
                <a:latin typeface="Lato Black" charset="0"/>
                <a:ea typeface="Lato Black" charset="0"/>
                <a:cs typeface="Lato Black" charset="0"/>
              </a:rPr>
              <a:t>EAC Regional Health Portal</a:t>
            </a:r>
          </a:p>
        </p:txBody>
      </p:sp>
      <p:sp>
        <p:nvSpPr>
          <p:cNvPr id="14" name="TextBox 13"/>
          <p:cNvSpPr txBox="1"/>
          <p:nvPr/>
        </p:nvSpPr>
        <p:spPr>
          <a:xfrm>
            <a:off x="4728901" y="4809554"/>
            <a:ext cx="12940534"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Portal Marketing</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2554942" y="5935842"/>
            <a:ext cx="11483788" cy="531780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just">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Portal marketing is the process of promoting your web portal on the Internet and offline.</a:t>
            </a:r>
          </a:p>
          <a:p>
            <a:pPr marL="571500" indent="-571500" algn="just">
              <a:lnSpc>
                <a:spcPct val="150000"/>
              </a:lnSpc>
              <a:buFont typeface="Wingdings" panose="05000000000000000000" pitchFamily="2" charset="2"/>
              <a:buChar char="q"/>
            </a:pPr>
            <a:r>
              <a:rPr lang="en-US" sz="3600" b="1" dirty="0">
                <a:solidFill>
                  <a:schemeClr val="tx1"/>
                </a:solidFill>
                <a:latin typeface="Lato Light" charset="0"/>
                <a:ea typeface="Lato Light" charset="0"/>
                <a:cs typeface="Lato Light" charset="0"/>
              </a:rPr>
              <a:t>The main goal of a web portal marketing is to get more visits to the portal.</a:t>
            </a:r>
          </a:p>
          <a:p>
            <a:pPr marL="571500" indent="-571500" algn="just">
              <a:lnSpc>
                <a:spcPct val="150000"/>
              </a:lnSpc>
              <a:buFont typeface="Wingdings" panose="05000000000000000000" pitchFamily="2" charset="2"/>
              <a:buChar char="q"/>
            </a:pPr>
            <a:r>
              <a:rPr lang="en-US" sz="3600" b="1" dirty="0">
                <a:solidFill>
                  <a:srgbClr val="FF0000"/>
                </a:solidFill>
                <a:latin typeface="Lato Bold" panose="020F0502020204030203" pitchFamily="34" charset="0"/>
                <a:ea typeface="Lato Bold" panose="020F0502020204030203" pitchFamily="34" charset="0"/>
                <a:cs typeface="Lato Bold" panose="020F0502020204030203" pitchFamily="34" charset="0"/>
              </a:rPr>
              <a:t>Need to Develop an EAC Regional Health Portal Marketing Strategy</a:t>
            </a:r>
            <a:endParaRPr lang="en-US" sz="3600" b="1" dirty="0">
              <a:solidFill>
                <a:schemeClr val="tx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8" name="Picture 7">
            <a:extLst>
              <a:ext uri="{FF2B5EF4-FFF2-40B4-BE49-F238E27FC236}">
                <a16:creationId xmlns:a16="http://schemas.microsoft.com/office/drawing/2014/main" id="{05E683CD-34B2-BE2C-6D4A-CDA669EEE8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059940" y="4685015"/>
            <a:ext cx="9177618" cy="7342094"/>
          </a:xfrm>
          <a:prstGeom prst="rect">
            <a:avLst/>
          </a:prstGeom>
        </p:spPr>
      </p:pic>
    </p:spTree>
    <p:extLst>
      <p:ext uri="{BB962C8B-B14F-4D97-AF65-F5344CB8AC3E}">
        <p14:creationId xmlns:p14="http://schemas.microsoft.com/office/powerpoint/2010/main" val="2423327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CE2F85-F062-74AA-4D4B-05A553CC6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95" y="649230"/>
            <a:ext cx="16891892" cy="11991005"/>
          </a:xfrm>
          <a:prstGeom prst="rect">
            <a:avLst/>
          </a:prstGeom>
        </p:spPr>
      </p:pic>
    </p:spTree>
    <p:extLst>
      <p:ext uri="{BB962C8B-B14F-4D97-AF65-F5344CB8AC3E}">
        <p14:creationId xmlns:p14="http://schemas.microsoft.com/office/powerpoint/2010/main" val="588675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74258" y="737649"/>
            <a:ext cx="23242476" cy="1384995"/>
          </a:xfrm>
          <a:prstGeom prst="rect">
            <a:avLst/>
          </a:prstGeom>
          <a:noFill/>
        </p:spPr>
        <p:txBody>
          <a:bodyPr wrap="square" rtlCol="0">
            <a:spAutoFit/>
          </a:bodyPr>
          <a:lstStyle/>
          <a:p>
            <a:r>
              <a:rPr lang="en-US" sz="8400" b="1" dirty="0">
                <a:solidFill>
                  <a:schemeClr val="tx2"/>
                </a:solidFill>
                <a:latin typeface="Lato Black" charset="0"/>
                <a:ea typeface="Lato Black" charset="0"/>
                <a:cs typeface="Lato Black" charset="0"/>
              </a:rPr>
              <a:t>Strengthening EAC Regional Health Portal</a:t>
            </a:r>
          </a:p>
        </p:txBody>
      </p:sp>
      <p:sp>
        <p:nvSpPr>
          <p:cNvPr id="14" name="TextBox 13"/>
          <p:cNvSpPr txBox="1"/>
          <p:nvPr/>
        </p:nvSpPr>
        <p:spPr>
          <a:xfrm>
            <a:off x="2474258" y="2853946"/>
            <a:ext cx="12940534"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Roadmap</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813B750-6A5A-78A3-0926-EE60E80D1687}"/>
              </a:ext>
            </a:extLst>
          </p:cNvPr>
          <p:cNvGraphicFramePr>
            <a:graphicFrameLocks noGrp="1"/>
          </p:cNvGraphicFramePr>
          <p:nvPr>
            <p:extLst>
              <p:ext uri="{D42A27DB-BD31-4B8C-83A1-F6EECF244321}">
                <p14:modId xmlns:p14="http://schemas.microsoft.com/office/powerpoint/2010/main" val="949508166"/>
              </p:ext>
            </p:extLst>
          </p:nvPr>
        </p:nvGraphicFramePr>
        <p:xfrm>
          <a:off x="2124635" y="3982274"/>
          <a:ext cx="21192566" cy="8501975"/>
        </p:xfrm>
        <a:graphic>
          <a:graphicData uri="http://schemas.openxmlformats.org/drawingml/2006/table">
            <a:tbl>
              <a:tblPr firstRow="1" bandRow="1">
                <a:tableStyleId>{5C22544A-7EE6-4342-B048-85BDC9FD1C3A}</a:tableStyleId>
              </a:tblPr>
              <a:tblGrid>
                <a:gridCol w="5560359">
                  <a:extLst>
                    <a:ext uri="{9D8B030D-6E8A-4147-A177-3AD203B41FA5}">
                      <a16:colId xmlns:a16="http://schemas.microsoft.com/office/drawing/2014/main" val="1528610261"/>
                    </a:ext>
                  </a:extLst>
                </a:gridCol>
                <a:gridCol w="15632207">
                  <a:extLst>
                    <a:ext uri="{9D8B030D-6E8A-4147-A177-3AD203B41FA5}">
                      <a16:colId xmlns:a16="http://schemas.microsoft.com/office/drawing/2014/main" val="370399604"/>
                    </a:ext>
                  </a:extLst>
                </a:gridCol>
              </a:tblGrid>
              <a:tr h="912455">
                <a:tc>
                  <a:txBody>
                    <a:bodyPr/>
                    <a:lstStyle/>
                    <a:p>
                      <a:r>
                        <a:rPr lang="en-US" dirty="0"/>
                        <a:t>Time Frame</a:t>
                      </a:r>
                    </a:p>
                  </a:txBody>
                  <a:tcPr/>
                </a:tc>
                <a:tc>
                  <a:txBody>
                    <a:bodyPr/>
                    <a:lstStyle/>
                    <a:p>
                      <a:r>
                        <a:rPr lang="en-US" dirty="0"/>
                        <a:t>Activity</a:t>
                      </a:r>
                    </a:p>
                  </a:txBody>
                  <a:tcPr/>
                </a:tc>
                <a:extLst>
                  <a:ext uri="{0D108BD9-81ED-4DB2-BD59-A6C34878D82A}">
                    <a16:rowId xmlns:a16="http://schemas.microsoft.com/office/drawing/2014/main" val="18044008"/>
                  </a:ext>
                </a:extLst>
              </a:tr>
              <a:tr h="1256401">
                <a:tc>
                  <a:txBody>
                    <a:bodyPr/>
                    <a:lstStyle/>
                    <a:p>
                      <a:r>
                        <a:rPr lang="en-US" sz="3600" b="1" dirty="0">
                          <a:solidFill>
                            <a:schemeClr val="tx1">
                              <a:lumMod val="50000"/>
                            </a:schemeClr>
                          </a:solidFill>
                          <a:latin typeface="Lato Light" charset="0"/>
                          <a:ea typeface="Lato Light" charset="0"/>
                          <a:cs typeface="Lato Light" charset="0"/>
                        </a:rPr>
                        <a:t>April – May 2023</a:t>
                      </a:r>
                      <a:endParaRPr lang="en-US" dirty="0">
                        <a:solidFill>
                          <a:schemeClr val="tx1">
                            <a:lumMod val="50000"/>
                          </a:schemeClr>
                        </a:solidFill>
                      </a:endParaRPr>
                    </a:p>
                  </a:txBody>
                  <a:tcPr/>
                </a:tc>
                <a:tc>
                  <a:txBody>
                    <a:bodyPr/>
                    <a:lstStyle/>
                    <a:p>
                      <a:r>
                        <a:rPr lang="en-US" sz="3600" b="1" dirty="0">
                          <a:solidFill>
                            <a:schemeClr val="tx1">
                              <a:lumMod val="50000"/>
                            </a:schemeClr>
                          </a:solidFill>
                          <a:latin typeface="Lato Light" charset="0"/>
                          <a:ea typeface="Lato Light" charset="0"/>
                          <a:cs typeface="Lato Light" charset="0"/>
                        </a:rPr>
                        <a:t>Consolidate existing scattered health information assets to the EAC Health Portal</a:t>
                      </a:r>
                    </a:p>
                    <a:p>
                      <a:endParaRPr lang="en-US" dirty="0">
                        <a:solidFill>
                          <a:schemeClr val="tx1">
                            <a:lumMod val="50000"/>
                          </a:schemeClr>
                        </a:solidFill>
                      </a:endParaRPr>
                    </a:p>
                  </a:txBody>
                  <a:tcPr/>
                </a:tc>
                <a:extLst>
                  <a:ext uri="{0D108BD9-81ED-4DB2-BD59-A6C34878D82A}">
                    <a16:rowId xmlns:a16="http://schemas.microsoft.com/office/drawing/2014/main" val="2530257825"/>
                  </a:ext>
                </a:extLst>
              </a:tr>
              <a:tr h="370840">
                <a:tc rowSpan="2">
                  <a:txBody>
                    <a:bodyPr/>
                    <a:lstStyle/>
                    <a:p>
                      <a:r>
                        <a:rPr lang="en-US" sz="3600" b="1" dirty="0">
                          <a:solidFill>
                            <a:schemeClr val="tx1">
                              <a:lumMod val="50000"/>
                            </a:schemeClr>
                          </a:solidFill>
                          <a:latin typeface="Lato Light" charset="0"/>
                          <a:ea typeface="Lato Light" charset="0"/>
                          <a:cs typeface="Lato Light" charset="0"/>
                        </a:rPr>
                        <a:t>May 2023</a:t>
                      </a:r>
                      <a:endParaRPr lang="en-US" dirty="0">
                        <a:solidFill>
                          <a:schemeClr val="tx1">
                            <a:lumMod val="50000"/>
                          </a:schemeClr>
                        </a:solidFill>
                      </a:endParaRPr>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1" dirty="0">
                          <a:solidFill>
                            <a:schemeClr val="tx1">
                              <a:lumMod val="50000"/>
                            </a:schemeClr>
                          </a:solidFill>
                          <a:latin typeface="Lato Light" charset="0"/>
                          <a:ea typeface="Lato Light" charset="0"/>
                          <a:cs typeface="Lato Light" charset="0"/>
                        </a:rPr>
                        <a:t>Integrate content from LHSS in the EAC Health Portal</a:t>
                      </a:r>
                    </a:p>
                    <a:p>
                      <a:endParaRPr lang="en-US" dirty="0">
                        <a:solidFill>
                          <a:schemeClr val="tx1">
                            <a:lumMod val="50000"/>
                          </a:schemeClr>
                        </a:solidFill>
                      </a:endParaRPr>
                    </a:p>
                  </a:txBody>
                  <a:tcPr/>
                </a:tc>
                <a:extLst>
                  <a:ext uri="{0D108BD9-81ED-4DB2-BD59-A6C34878D82A}">
                    <a16:rowId xmlns:a16="http://schemas.microsoft.com/office/drawing/2014/main" val="2861970179"/>
                  </a:ext>
                </a:extLst>
              </a:tr>
              <a:tr h="370840">
                <a:tc vMerge="1">
                  <a:txBody>
                    <a:bodyPr/>
                    <a:lstStyle/>
                    <a:p>
                      <a:endParaRPr lang="en-US" dirty="0"/>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1" dirty="0">
                          <a:solidFill>
                            <a:schemeClr val="tx1">
                              <a:lumMod val="50000"/>
                            </a:schemeClr>
                          </a:solidFill>
                          <a:latin typeface="Lato Light" charset="0"/>
                          <a:ea typeface="Lato Light" charset="0"/>
                          <a:cs typeface="Lato Light" charset="0"/>
                        </a:rPr>
                        <a:t>Develop and rollout Digital Marketing Plan</a:t>
                      </a:r>
                    </a:p>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0" i="1"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Objective is to enhance popularity of the portal and establish it a the region’s one stop center for matters Health.</a:t>
                      </a:r>
                      <a:endParaRPr lang="en-US" b="0" i="1"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endParaRPr lang="en-US" sz="3600" b="1" dirty="0">
                        <a:solidFill>
                          <a:schemeClr val="tx1">
                            <a:lumMod val="50000"/>
                          </a:schemeClr>
                        </a:solidFill>
                        <a:latin typeface="Lato Light" charset="0"/>
                        <a:ea typeface="Lato Light" charset="0"/>
                        <a:cs typeface="Lato Light" charset="0"/>
                      </a:endParaRPr>
                    </a:p>
                  </a:txBody>
                  <a:tcPr/>
                </a:tc>
                <a:extLst>
                  <a:ext uri="{0D108BD9-81ED-4DB2-BD59-A6C34878D82A}">
                    <a16:rowId xmlns:a16="http://schemas.microsoft.com/office/drawing/2014/main" val="3353860481"/>
                  </a:ext>
                </a:extLst>
              </a:tr>
              <a:tr h="370840">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1" dirty="0">
                          <a:solidFill>
                            <a:schemeClr val="tx1">
                              <a:lumMod val="50000"/>
                            </a:schemeClr>
                          </a:solidFill>
                          <a:latin typeface="Lato Light" charset="0"/>
                          <a:ea typeface="Lato Light" charset="0"/>
                          <a:cs typeface="Lato Light" charset="0"/>
                        </a:rPr>
                        <a:t>June 2023</a:t>
                      </a:r>
                      <a:endParaRPr lang="en-US" dirty="0">
                        <a:solidFill>
                          <a:schemeClr val="tx1">
                            <a:lumMod val="50000"/>
                          </a:schemeClr>
                        </a:solidFill>
                      </a:endParaRPr>
                    </a:p>
                    <a:p>
                      <a:endParaRPr lang="en-US" dirty="0">
                        <a:solidFill>
                          <a:schemeClr val="tx1">
                            <a:lumMod val="50000"/>
                          </a:schemeClr>
                        </a:solidFill>
                      </a:endParaRPr>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1" dirty="0">
                          <a:solidFill>
                            <a:schemeClr val="tx1">
                              <a:lumMod val="50000"/>
                            </a:schemeClr>
                          </a:solidFill>
                          <a:latin typeface="Lato Light" charset="0"/>
                          <a:ea typeface="Lato Light" charset="0"/>
                          <a:cs typeface="Lato Light" charset="0"/>
                        </a:rPr>
                        <a:t>Develop Portal Maintenance and Sustainability Plan</a:t>
                      </a:r>
                    </a:p>
                    <a:p>
                      <a:pPr marL="0" marR="0" lvl="0" indent="0" algn="l" defTabSz="1828434" rtl="0" eaLnBrk="1" fontAlgn="auto" latinLnBrk="0" hangingPunct="1">
                        <a:lnSpc>
                          <a:spcPct val="100000"/>
                        </a:lnSpc>
                        <a:spcBef>
                          <a:spcPts val="0"/>
                        </a:spcBef>
                        <a:spcAft>
                          <a:spcPts val="0"/>
                        </a:spcAft>
                        <a:buClrTx/>
                        <a:buSzTx/>
                        <a:buFontTx/>
                        <a:buNone/>
                        <a:tabLst/>
                        <a:defRPr/>
                      </a:pPr>
                      <a:r>
                        <a:rPr lang="en-US" sz="3600" b="0" i="1"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Objective is to ensure sustainability of Software, Hardware, Content. Identify responsibility centers.</a:t>
                      </a:r>
                      <a:endParaRPr lang="en-US" b="0" i="1"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482011317"/>
                  </a:ext>
                </a:extLst>
              </a:tr>
              <a:tr h="370840">
                <a:tc>
                  <a:txBody>
                    <a:bodyPr/>
                    <a:lstStyle/>
                    <a:p>
                      <a:endParaRPr lang="en-US" dirty="0">
                        <a:solidFill>
                          <a:schemeClr val="tx1">
                            <a:lumMod val="50000"/>
                          </a:schemeClr>
                        </a:solidFill>
                      </a:endParaRPr>
                    </a:p>
                  </a:txBody>
                  <a:tcPr/>
                </a:tc>
                <a:tc>
                  <a: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lang="en-US" b="0" i="1"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671992096"/>
                  </a:ext>
                </a:extLst>
              </a:tr>
            </a:tbl>
          </a:graphicData>
        </a:graphic>
      </p:graphicFrame>
    </p:spTree>
    <p:extLst>
      <p:ext uri="{BB962C8B-B14F-4D97-AF65-F5344CB8AC3E}">
        <p14:creationId xmlns:p14="http://schemas.microsoft.com/office/powerpoint/2010/main" val="33387112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924690" y="2692122"/>
            <a:ext cx="14528300" cy="5878514"/>
          </a:xfrm>
          <a:prstGeom prst="rect">
            <a:avLst/>
          </a:prstGeom>
          <a:noFill/>
        </p:spPr>
        <p:txBody>
          <a:bodyPr wrap="none" lIns="91422" tIns="45711" rIns="91422" bIns="45711" rtlCol="0">
            <a:spAutoFit/>
          </a:bodyPr>
          <a:lstStyle/>
          <a:p>
            <a:pPr algn="ctr"/>
            <a:r>
              <a:rPr lang="en-US" sz="8800" b="1" dirty="0">
                <a:solidFill>
                  <a:schemeClr val="tx2"/>
                </a:solidFill>
                <a:latin typeface="Lato" charset="0"/>
                <a:ea typeface="Lato" charset="0"/>
                <a:cs typeface="Lato" charset="0"/>
              </a:rPr>
              <a:t>Do </a:t>
            </a:r>
            <a:r>
              <a:rPr lang="en-US" sz="8800" b="1" dirty="0">
                <a:solidFill>
                  <a:schemeClr val="accent2"/>
                </a:solidFill>
                <a:latin typeface="Lato" charset="0"/>
                <a:ea typeface="Lato" charset="0"/>
                <a:cs typeface="Lato" charset="0"/>
              </a:rPr>
              <a:t>you</a:t>
            </a:r>
            <a:r>
              <a:rPr lang="en-US" sz="8800" b="1" dirty="0">
                <a:solidFill>
                  <a:schemeClr val="tx2"/>
                </a:solidFill>
                <a:latin typeface="Lato" charset="0"/>
                <a:ea typeface="Lato" charset="0"/>
                <a:cs typeface="Lato" charset="0"/>
              </a:rPr>
              <a:t> </a:t>
            </a:r>
            <a:r>
              <a:rPr lang="en-US" sz="8800" b="1" dirty="0">
                <a:solidFill>
                  <a:schemeClr val="accent5"/>
                </a:solidFill>
                <a:latin typeface="Lato" charset="0"/>
                <a:ea typeface="Lato" charset="0"/>
                <a:cs typeface="Lato" charset="0"/>
              </a:rPr>
              <a:t>have </a:t>
            </a:r>
            <a:r>
              <a:rPr lang="en-US" sz="8800" b="1" dirty="0">
                <a:solidFill>
                  <a:schemeClr val="accent1"/>
                </a:solidFill>
                <a:latin typeface="Lato" charset="0"/>
                <a:ea typeface="Lato" charset="0"/>
                <a:cs typeface="Lato" charset="0"/>
              </a:rPr>
              <a:t>any Questions</a:t>
            </a:r>
            <a:r>
              <a:rPr lang="en-US" sz="8800" b="1" dirty="0">
                <a:solidFill>
                  <a:schemeClr val="tx2"/>
                </a:solidFill>
                <a:latin typeface="Lato" charset="0"/>
                <a:ea typeface="Lato" charset="0"/>
                <a:cs typeface="Lato" charset="0"/>
              </a:rPr>
              <a:t>?</a:t>
            </a:r>
          </a:p>
          <a:p>
            <a:pPr algn="ctr"/>
            <a:endParaRPr lang="en-US" sz="88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p:txBody>
      </p:sp>
    </p:spTree>
    <p:extLst>
      <p:ext uri="{BB962C8B-B14F-4D97-AF65-F5344CB8AC3E}">
        <p14:creationId xmlns:p14="http://schemas.microsoft.com/office/powerpoint/2010/main" val="3768263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25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411413" y="1722853"/>
            <a:ext cx="15874401" cy="8002172"/>
          </a:xfrm>
          <a:prstGeom prst="rect">
            <a:avLst/>
          </a:prstGeom>
          <a:noFill/>
        </p:spPr>
        <p:txBody>
          <a:bodyPr wrap="square" lIns="91422" tIns="45711" rIns="91422" bIns="45711" rtlCol="0">
            <a:spAutoFit/>
          </a:bodyPr>
          <a:lstStyle/>
          <a:p>
            <a:pPr algn="ctr"/>
            <a:r>
              <a:rPr lang="en-US" sz="7600" b="1" dirty="0">
                <a:solidFill>
                  <a:schemeClr val="tx2"/>
                </a:solidFill>
                <a:latin typeface="Lato" charset="0"/>
                <a:ea typeface="Lato" charset="0"/>
                <a:cs typeface="Lato" charset="0"/>
              </a:rPr>
              <a:t>EAC REGIONAL HEALTH PORTAL</a:t>
            </a:r>
          </a:p>
          <a:p>
            <a:pPr algn="ctr"/>
            <a:endParaRPr lang="en-US" sz="8800" b="1" dirty="0">
              <a:solidFill>
                <a:schemeClr val="tx2"/>
              </a:solidFill>
              <a:latin typeface="Lato" charset="0"/>
              <a:ea typeface="Lato" charset="0"/>
              <a:cs typeface="Lato" charset="0"/>
            </a:endParaRPr>
          </a:p>
          <a:p>
            <a:pPr algn="ctr"/>
            <a:r>
              <a:rPr lang="en-US" sz="5000" b="1" dirty="0">
                <a:solidFill>
                  <a:srgbClr val="0E80C9"/>
                </a:solidFill>
                <a:latin typeface="Lato" charset="0"/>
                <a:ea typeface="Lato" charset="0"/>
                <a:cs typeface="Lato" charset="0"/>
              </a:rPr>
              <a:t>MODALITIES AND ROADMAP OF TRANSFERRING SCATTERED EAC HEALTH CONTENT AND APPLICATIONS</a:t>
            </a: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a:p>
            <a:pPr algn="ctr"/>
            <a:endParaRPr lang="en-US" sz="5000" b="1" dirty="0">
              <a:solidFill>
                <a:schemeClr val="tx2"/>
              </a:solidFill>
              <a:latin typeface="Lato" charset="0"/>
              <a:ea typeface="Lato" charset="0"/>
              <a:cs typeface="Lato" charset="0"/>
            </a:endParaRPr>
          </a:p>
        </p:txBody>
      </p:sp>
      <p:sp>
        <p:nvSpPr>
          <p:cNvPr id="8" name="TextBox 7"/>
          <p:cNvSpPr txBox="1"/>
          <p:nvPr/>
        </p:nvSpPr>
        <p:spPr>
          <a:xfrm>
            <a:off x="3876696" y="9681630"/>
            <a:ext cx="3074622" cy="646331"/>
          </a:xfrm>
          <a:prstGeom prst="rect">
            <a:avLst/>
          </a:prstGeom>
          <a:noFill/>
        </p:spPr>
        <p:txBody>
          <a:bodyPr wrap="square" rtlCol="0">
            <a:spAutoFit/>
          </a:bodyPr>
          <a:lstStyle/>
          <a:p>
            <a:r>
              <a:rPr lang="en-US" dirty="0"/>
              <a:t>Presented by:</a:t>
            </a:r>
          </a:p>
        </p:txBody>
      </p:sp>
      <p:sp>
        <p:nvSpPr>
          <p:cNvPr id="10" name="TextBox 9"/>
          <p:cNvSpPr txBox="1"/>
          <p:nvPr/>
        </p:nvSpPr>
        <p:spPr>
          <a:xfrm>
            <a:off x="7538174" y="9510540"/>
            <a:ext cx="5693731" cy="2475934"/>
          </a:xfrm>
          <a:prstGeom prst="rect">
            <a:avLst/>
          </a:prstGeom>
          <a:noFill/>
        </p:spPr>
        <p:txBody>
          <a:bodyPr wrap="square" rtlCol="0">
            <a:spAutoFit/>
          </a:bodyPr>
          <a:lstStyle/>
          <a:p>
            <a:pPr>
              <a:lnSpc>
                <a:spcPct val="150000"/>
              </a:lnSpc>
            </a:pPr>
            <a:r>
              <a:rPr lang="en-US" dirty="0"/>
              <a:t>Aileen Mallya</a:t>
            </a:r>
          </a:p>
          <a:p>
            <a:pPr>
              <a:lnSpc>
                <a:spcPct val="150000"/>
              </a:lnSpc>
            </a:pPr>
            <a:r>
              <a:rPr lang="en-US" dirty="0"/>
              <a:t>Web Editor, </a:t>
            </a:r>
            <a:br>
              <a:rPr lang="en-US" dirty="0"/>
            </a:br>
            <a:r>
              <a:rPr lang="en-US" dirty="0"/>
              <a:t>EAC Secretariat</a:t>
            </a:r>
          </a:p>
        </p:txBody>
      </p:sp>
    </p:spTree>
    <p:extLst>
      <p:ext uri="{BB962C8B-B14F-4D97-AF65-F5344CB8AC3E}">
        <p14:creationId xmlns:p14="http://schemas.microsoft.com/office/powerpoint/2010/main" val="6526401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918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50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11931" y="2928318"/>
            <a:ext cx="17751957" cy="1384995"/>
          </a:xfrm>
          <a:prstGeom prst="rect">
            <a:avLst/>
          </a:prstGeom>
          <a:noFill/>
        </p:spPr>
        <p:txBody>
          <a:bodyPr wrap="square" rtlCol="0">
            <a:spAutoFit/>
          </a:bodyPr>
          <a:lstStyle/>
          <a:p>
            <a:r>
              <a:rPr lang="en-US" sz="8400" b="1" dirty="0">
                <a:solidFill>
                  <a:schemeClr val="tx2"/>
                </a:solidFill>
                <a:latin typeface="Lato Black" charset="0"/>
                <a:ea typeface="Lato Black" charset="0"/>
                <a:cs typeface="Lato Black" charset="0"/>
              </a:rPr>
              <a:t>Why an EAC Regional Health Portal?</a:t>
            </a:r>
          </a:p>
        </p:txBody>
      </p:sp>
      <p:sp>
        <p:nvSpPr>
          <p:cNvPr id="14" name="TextBox 13"/>
          <p:cNvSpPr txBox="1"/>
          <p:nvPr/>
        </p:nvSpPr>
        <p:spPr>
          <a:xfrm>
            <a:off x="4728901" y="4809554"/>
            <a:ext cx="12940534"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A simple definition of a Web Portal</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4728901" y="6228335"/>
            <a:ext cx="17751957" cy="531780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3600" b="1" dirty="0">
                <a:solidFill>
                  <a:schemeClr val="tx1"/>
                </a:solidFill>
                <a:latin typeface="Lato Light" charset="0"/>
                <a:ea typeface="Lato Light" charset="0"/>
                <a:cs typeface="Lato Light" charset="0"/>
              </a:rPr>
              <a:t>A web portal is a web-based platform that collects information from different sources into a single user interface and presents users with the most relevant information for their context. </a:t>
            </a:r>
          </a:p>
          <a:p>
            <a:pPr algn="just">
              <a:lnSpc>
                <a:spcPct val="150000"/>
              </a:lnSpc>
            </a:pPr>
            <a:endParaRPr lang="en-US" sz="3600" dirty="0">
              <a:solidFill>
                <a:schemeClr val="tx1"/>
              </a:solidFill>
              <a:latin typeface="Lato Light" charset="0"/>
              <a:ea typeface="Lato Light" charset="0"/>
              <a:cs typeface="Lato Light" charset="0"/>
            </a:endParaRPr>
          </a:p>
          <a:p>
            <a:pPr algn="just">
              <a:lnSpc>
                <a:spcPct val="150000"/>
              </a:lnSpc>
            </a:pPr>
            <a:r>
              <a:rPr lang="en-US" sz="3600" i="1" dirty="0">
                <a:solidFill>
                  <a:schemeClr val="tx1"/>
                </a:solidFill>
                <a:latin typeface="Lato Light" charset="0"/>
                <a:ea typeface="Lato Light" charset="0"/>
                <a:cs typeface="Lato Light" charset="0"/>
              </a:rPr>
              <a:t>Over time, simple websites have evolved into portal platforms that support digital customer experience initiatives</a:t>
            </a:r>
            <a:r>
              <a:rPr lang="en-US" sz="3600" dirty="0">
                <a:solidFill>
                  <a:schemeClr val="tx1"/>
                </a:solidFill>
                <a:latin typeface="Lato Light" charset="0"/>
                <a:ea typeface="Lato Light" charset="0"/>
                <a:cs typeface="Lato Light" charset="0"/>
              </a:rPr>
              <a:t>.</a:t>
            </a:r>
          </a:p>
        </p:txBody>
      </p:sp>
    </p:spTree>
    <p:extLst>
      <p:ext uri="{BB962C8B-B14F-4D97-AF65-F5344CB8AC3E}">
        <p14:creationId xmlns:p14="http://schemas.microsoft.com/office/powerpoint/2010/main" val="3174672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11931" y="2928318"/>
            <a:ext cx="17751957" cy="1384995"/>
          </a:xfrm>
          <a:prstGeom prst="rect">
            <a:avLst/>
          </a:prstGeom>
          <a:noFill/>
        </p:spPr>
        <p:txBody>
          <a:bodyPr wrap="square" rtlCol="0">
            <a:spAutoFit/>
          </a:bodyPr>
          <a:lstStyle/>
          <a:p>
            <a:r>
              <a:rPr lang="en-US" sz="8400" b="1" dirty="0">
                <a:solidFill>
                  <a:schemeClr val="tx2"/>
                </a:solidFill>
                <a:latin typeface="Lato Black" charset="0"/>
                <a:ea typeface="Lato Black" charset="0"/>
                <a:cs typeface="Lato Black" charset="0"/>
              </a:rPr>
              <a:t>Why an EAC Regional Health Portal?</a:t>
            </a:r>
          </a:p>
        </p:txBody>
      </p:sp>
      <p:sp>
        <p:nvSpPr>
          <p:cNvPr id="14" name="TextBox 13"/>
          <p:cNvSpPr txBox="1"/>
          <p:nvPr/>
        </p:nvSpPr>
        <p:spPr>
          <a:xfrm>
            <a:off x="4728901" y="4809554"/>
            <a:ext cx="12940534" cy="830997"/>
          </a:xfrm>
          <a:prstGeom prst="rect">
            <a:avLst/>
          </a:prstGeom>
          <a:noFill/>
        </p:spPr>
        <p:txBody>
          <a:bodyPr wrap="square" rtlCol="0" anchor="ctr" anchorCtr="0">
            <a:spAutoFit/>
          </a:bodyPr>
          <a:lstStyle/>
          <a:p>
            <a:r>
              <a:rPr lang="en-US" sz="4800" b="1" dirty="0">
                <a:solidFill>
                  <a:srgbClr val="119CF4"/>
                </a:solidFill>
                <a:latin typeface="Lato Light" charset="0"/>
                <a:ea typeface="Lato Light" charset="0"/>
                <a:cs typeface="Lato Light" charset="0"/>
              </a:rPr>
              <a:t>Characteristics of Web Portals</a:t>
            </a:r>
          </a:p>
        </p:txBody>
      </p:sp>
      <p:cxnSp>
        <p:nvCxnSpPr>
          <p:cNvPr id="15" name="Straight Connector 14"/>
          <p:cNvCxnSpPr/>
          <p:nvPr/>
        </p:nvCxnSpPr>
        <p:spPr>
          <a:xfrm>
            <a:off x="4611931" y="2556615"/>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038AEEC1-E788-704F-DC40-703205E3FA4A}"/>
              </a:ext>
            </a:extLst>
          </p:cNvPr>
          <p:cNvGrpSpPr/>
          <p:nvPr/>
        </p:nvGrpSpPr>
        <p:grpSpPr>
          <a:xfrm>
            <a:off x="393378" y="6568882"/>
            <a:ext cx="23590894" cy="5667611"/>
            <a:chOff x="393378" y="6840945"/>
            <a:chExt cx="23590894" cy="5667611"/>
          </a:xfrm>
        </p:grpSpPr>
        <p:sp>
          <p:nvSpPr>
            <p:cNvPr id="16" name="Subtitle 2"/>
            <p:cNvSpPr txBox="1">
              <a:spLocks/>
            </p:cNvSpPr>
            <p:nvPr/>
          </p:nvSpPr>
          <p:spPr>
            <a:xfrm>
              <a:off x="18241475" y="8243347"/>
              <a:ext cx="5742797" cy="426520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3600" b="1" dirty="0">
                  <a:solidFill>
                    <a:schemeClr val="tx1"/>
                  </a:solidFill>
                  <a:latin typeface="Lato Light" charset="0"/>
                  <a:ea typeface="Lato Light" charset="0"/>
                  <a:cs typeface="Lato Light" charset="0"/>
                </a:rPr>
                <a:t>Web portals provide advantage over homepages as they can offer user specific, customized views.</a:t>
              </a:r>
            </a:p>
          </p:txBody>
        </p:sp>
        <p:sp>
          <p:nvSpPr>
            <p:cNvPr id="2" name="Subtitle 2">
              <a:extLst>
                <a:ext uri="{FF2B5EF4-FFF2-40B4-BE49-F238E27FC236}">
                  <a16:creationId xmlns:a16="http://schemas.microsoft.com/office/drawing/2014/main" id="{9CF87D71-2881-C3D3-03AF-E3EBB5C815BB}"/>
                </a:ext>
              </a:extLst>
            </p:cNvPr>
            <p:cNvSpPr txBox="1">
              <a:spLocks/>
            </p:cNvSpPr>
            <p:nvPr/>
          </p:nvSpPr>
          <p:spPr>
            <a:xfrm>
              <a:off x="6256848" y="8198896"/>
              <a:ext cx="6306653" cy="34342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3600" b="1" dirty="0">
                  <a:solidFill>
                    <a:schemeClr val="tx1"/>
                  </a:solidFill>
                  <a:latin typeface="Lato Light" charset="0"/>
                  <a:ea typeface="Lato Light" charset="0"/>
                  <a:cs typeface="Lato Light" charset="0"/>
                </a:rPr>
                <a:t>Web portals provide a single point of entry of access to a variety of contents, services and applications;</a:t>
              </a:r>
            </a:p>
          </p:txBody>
        </p:sp>
        <p:sp>
          <p:nvSpPr>
            <p:cNvPr id="3" name="Subtitle 2">
              <a:extLst>
                <a:ext uri="{FF2B5EF4-FFF2-40B4-BE49-F238E27FC236}">
                  <a16:creationId xmlns:a16="http://schemas.microsoft.com/office/drawing/2014/main" id="{BEAE1FFE-FB16-C7EF-4686-C47047BE5123}"/>
                </a:ext>
              </a:extLst>
            </p:cNvPr>
            <p:cNvSpPr txBox="1">
              <a:spLocks/>
            </p:cNvSpPr>
            <p:nvPr/>
          </p:nvSpPr>
          <p:spPr>
            <a:xfrm>
              <a:off x="393378" y="8163347"/>
              <a:ext cx="5374323" cy="26032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3600" b="1" dirty="0">
                  <a:solidFill>
                    <a:schemeClr val="tx1"/>
                  </a:solidFill>
                  <a:latin typeface="Lato Light" charset="0"/>
                  <a:ea typeface="Lato Light" charset="0"/>
                  <a:cs typeface="Lato Light" charset="0"/>
                </a:rPr>
                <a:t>Web portals are websites that collect information on the same topic;</a:t>
              </a:r>
            </a:p>
          </p:txBody>
        </p:sp>
        <p:sp>
          <p:nvSpPr>
            <p:cNvPr id="4" name="Subtitle 2">
              <a:extLst>
                <a:ext uri="{FF2B5EF4-FFF2-40B4-BE49-F238E27FC236}">
                  <a16:creationId xmlns:a16="http://schemas.microsoft.com/office/drawing/2014/main" id="{70F9ABB7-149F-7702-96FE-8EAACAA89B83}"/>
                </a:ext>
              </a:extLst>
            </p:cNvPr>
            <p:cNvSpPr txBox="1">
              <a:spLocks/>
            </p:cNvSpPr>
            <p:nvPr/>
          </p:nvSpPr>
          <p:spPr>
            <a:xfrm>
              <a:off x="12563501" y="8240219"/>
              <a:ext cx="5742797" cy="26032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3600" b="1" dirty="0">
                  <a:solidFill>
                    <a:schemeClr val="tx1"/>
                  </a:solidFill>
                  <a:latin typeface="Lato Light" charset="0"/>
                  <a:ea typeface="Lato Light" charset="0"/>
                  <a:cs typeface="Lato Light" charset="0"/>
                </a:rPr>
                <a:t>Web portals maybe be based on a specific function or interest area;</a:t>
              </a:r>
            </a:p>
          </p:txBody>
        </p:sp>
        <p:pic>
          <p:nvPicPr>
            <p:cNvPr id="18" name="Picture 17">
              <a:extLst>
                <a:ext uri="{FF2B5EF4-FFF2-40B4-BE49-F238E27FC236}">
                  <a16:creationId xmlns:a16="http://schemas.microsoft.com/office/drawing/2014/main" id="{442299CA-2BEB-8CF2-1CDC-B11C2B1E4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5299" y="6840945"/>
              <a:ext cx="1219200" cy="1219200"/>
            </a:xfrm>
            <a:prstGeom prst="rect">
              <a:avLst/>
            </a:prstGeom>
          </p:spPr>
        </p:pic>
        <p:pic>
          <p:nvPicPr>
            <p:cNvPr id="20" name="Picture 19">
              <a:extLst>
                <a:ext uri="{FF2B5EF4-FFF2-40B4-BE49-F238E27FC236}">
                  <a16:creationId xmlns:a16="http://schemas.microsoft.com/office/drawing/2014/main" id="{80CAF283-B210-658A-7E6D-B161D8447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3273" y="6864657"/>
              <a:ext cx="1219200" cy="1219200"/>
            </a:xfrm>
            <a:prstGeom prst="rect">
              <a:avLst/>
            </a:prstGeom>
          </p:spPr>
        </p:pic>
        <p:pic>
          <p:nvPicPr>
            <p:cNvPr id="24" name="Picture 23">
              <a:extLst>
                <a:ext uri="{FF2B5EF4-FFF2-40B4-BE49-F238E27FC236}">
                  <a16:creationId xmlns:a16="http://schemas.microsoft.com/office/drawing/2014/main" id="{B539E92F-19C1-21FD-8E45-32FC856A61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1015" y="6944299"/>
              <a:ext cx="1219048" cy="1219048"/>
            </a:xfrm>
            <a:prstGeom prst="rect">
              <a:avLst/>
            </a:prstGeom>
          </p:spPr>
        </p:pic>
        <p:pic>
          <p:nvPicPr>
            <p:cNvPr id="28" name="Picture 27">
              <a:extLst>
                <a:ext uri="{FF2B5EF4-FFF2-40B4-BE49-F238E27FC236}">
                  <a16:creationId xmlns:a16="http://schemas.microsoft.com/office/drawing/2014/main" id="{1800B8ED-06B9-0A6A-EC53-1B94E135CD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1700" y="7024147"/>
              <a:ext cx="1219200" cy="1219200"/>
            </a:xfrm>
            <a:prstGeom prst="rect">
              <a:avLst/>
            </a:prstGeom>
          </p:spPr>
        </p:pic>
      </p:grpSp>
    </p:spTree>
    <p:extLst>
      <p:ext uri="{BB962C8B-B14F-4D97-AF65-F5344CB8AC3E}">
        <p14:creationId xmlns:p14="http://schemas.microsoft.com/office/powerpoint/2010/main" val="341941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F9F0A-1D61-23C0-087D-4FCA25C05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53" y="1116107"/>
            <a:ext cx="21488400" cy="10744200"/>
          </a:xfrm>
          <a:prstGeom prst="rect">
            <a:avLst/>
          </a:prstGeom>
        </p:spPr>
      </p:pic>
    </p:spTree>
    <p:extLst>
      <p:ext uri="{BB962C8B-B14F-4D97-AF65-F5344CB8AC3E}">
        <p14:creationId xmlns:p14="http://schemas.microsoft.com/office/powerpoint/2010/main" val="2828844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D3D63-D694-27E3-0FF7-A122D5E40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659" y="753035"/>
            <a:ext cx="21832232" cy="10916117"/>
          </a:xfrm>
          <a:prstGeom prst="rect">
            <a:avLst/>
          </a:prstGeom>
        </p:spPr>
      </p:pic>
    </p:spTree>
    <p:extLst>
      <p:ext uri="{BB962C8B-B14F-4D97-AF65-F5344CB8AC3E}">
        <p14:creationId xmlns:p14="http://schemas.microsoft.com/office/powerpoint/2010/main" val="30556882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Theme">
  <a:themeElements>
    <a:clrScheme name="Jetfabrik - Coloured 17 - Light">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21135</TotalTime>
  <Words>1701</Words>
  <Application>Microsoft Macintosh PowerPoint</Application>
  <PresentationFormat>Custom</PresentationFormat>
  <Paragraphs>139</Paragraphs>
  <Slides>24</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Lato</vt:lpstr>
      <vt:lpstr>Lato Black</vt:lpstr>
      <vt:lpstr>Lato Bold</vt:lpstr>
      <vt:lpstr>Lato Heavy</vt:lpstr>
      <vt:lpstr>Lato Light</vt:lpstr>
      <vt:lpstr>Lucida Handwriting</vt:lpstr>
      <vt:lpstr>Open Sans Light</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Eng. Andrew C. Kajeguka</cp:lastModifiedBy>
  <cp:revision>3122</cp:revision>
  <dcterms:created xsi:type="dcterms:W3CDTF">2014-11-12T21:47:38Z</dcterms:created>
  <dcterms:modified xsi:type="dcterms:W3CDTF">2023-06-13T23:28:52Z</dcterms:modified>
  <cp:category/>
</cp:coreProperties>
</file>