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Montserrat" pitchFamily="2" charset="77"/>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Source Serif Pro" panose="02040603050405020204" pitchFamily="18" charset="0"/>
      <p:regular r:id="rId39"/>
      <p:bold r:id="rId40"/>
      <p:italic r:id="rId41"/>
      <p:boldItalic r:id="rId42"/>
    </p:embeddedFont>
    <p:embeddedFont>
      <p:font typeface="Source Serif Pro SemiBold"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bTxb/8SBgtQ+khE8maWRbhduR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9"/>
  </p:normalViewPr>
  <p:slideViewPr>
    <p:cSldViewPr snapToGrid="0">
      <p:cViewPr varScale="1">
        <p:scale>
          <a:sx n="146" d="100"/>
          <a:sy n="146" d="100"/>
        </p:scale>
        <p:origin x="6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The Interoperability Layer: This layer contains services that will be responsible for facilitating the exchange of data between the different Health Information Exchange component systems. </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Shared Health Record. This component will be responsible for keeping a central data repository of patient clinical records derived from the Health Management Information Systems.</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Health Management Information System: This component will store routinely-collected aggregate healthcare data and facilitate their analysis </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Client registry: This component will be responsible for maintaining an accurate and efficient unique identification of patients. </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Terminology Services Registry: This component provides a centralized source for the HIE’s standards and definitions, including terminologies, ontologies, dictionaries, code systems, and value sets. Other components can use these standards and definitions to normalize clinical data and achieve consistent aggregation and reporting.</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Health Facilities Registry: This component will be responsible for storing and distributing and up to date and standardized set of facility data.</a:t>
            </a:r>
            <a:endParaRPr>
              <a:latin typeface="Cambria"/>
              <a:ea typeface="Cambria"/>
              <a:cs typeface="Cambria"/>
              <a:sym typeface="Cambria"/>
            </a:endParaRPr>
          </a:p>
          <a:p>
            <a:pPr marL="457200" lvl="0" indent="-298450" algn="l" rtl="0">
              <a:lnSpc>
                <a:spcPct val="115000"/>
              </a:lnSpc>
              <a:spcBef>
                <a:spcPts val="0"/>
              </a:spcBef>
              <a:spcAft>
                <a:spcPts val="0"/>
              </a:spcAft>
              <a:buSzPts val="1100"/>
              <a:buFont typeface="Cambria"/>
              <a:buAutoNum type="arabicPeriod"/>
            </a:pPr>
            <a:r>
              <a:rPr lang="en">
                <a:latin typeface="Cambria"/>
                <a:ea typeface="Cambria"/>
                <a:cs typeface="Cambria"/>
                <a:sym typeface="Cambria"/>
              </a:rPr>
              <a:t>Point of service: This component will consist of several systems that will be used by healthcare workers to update patient information and record healthcare transactions either at the community or facility level.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21b5cae9f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21b5cae9f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1b5cae9f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1b5cae9f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21b5cae9f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21b5cae9f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1b5cae9f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21b5cae9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fd36899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1fd368991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kern="100" dirty="0" err="1">
                <a:effectLst/>
                <a:latin typeface="Calibri" panose="020F0502020204030204" pitchFamily="34" charset="0"/>
                <a:ea typeface="Calibri" panose="020F0502020204030204" pitchFamily="34" charset="0"/>
                <a:cs typeface="Times New Roman" panose="02020603050405020304" pitchFamily="18" charset="0"/>
              </a:rPr>
              <a:t>OpenHIM</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is the interoperability layer of the initiative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1b5cae9f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21b5cae9f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1b5cae9f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21b5cae9f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1b5cae9f2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1b5cae9f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9" name="Google Shape;24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1b5cae9f2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21b5cae9f2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1b5cae9f2_0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21b5cae9f2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1b5cae9f2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21b5cae9f2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21b5cae9f2_0_4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1b5cae9f2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2"/>
          <p:cNvSpPr/>
          <p:nvPr/>
        </p:nvSpPr>
        <p:spPr>
          <a:xfrm flipH="1">
            <a:off x="8246400" y="4245875"/>
            <a:ext cx="897600" cy="897600"/>
          </a:xfrm>
          <a:prstGeom prst="round1Rect">
            <a:avLst>
              <a:gd name="adj" fmla="val 16667"/>
            </a:avLst>
          </a:prstGeom>
          <a:solidFill>
            <a:schemeClr val="lt1">
              <a:alpha val="6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22"/>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4"/>
        <p:cNvGrpSpPr/>
        <p:nvPr/>
      </p:nvGrpSpPr>
      <p:grpSpPr>
        <a:xfrm>
          <a:off x="0" y="0"/>
          <a:ext cx="0" cy="0"/>
          <a:chOff x="0" y="0"/>
          <a:chExt cx="0" cy="0"/>
        </a:xfrm>
      </p:grpSpPr>
      <p:sp>
        <p:nvSpPr>
          <p:cNvPr id="55" name="Google Shape;55;p31"/>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6" name="Google Shape;56;p3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7" name="Google Shape;57;p3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blue">
  <p:cSld name="Title and Content blue">
    <p:spTree>
      <p:nvGrpSpPr>
        <p:cNvPr id="1" name="Shape 58"/>
        <p:cNvGrpSpPr/>
        <p:nvPr/>
      </p:nvGrpSpPr>
      <p:grpSpPr>
        <a:xfrm>
          <a:off x="0" y="0"/>
          <a:ext cx="0" cy="0"/>
          <a:chOff x="0" y="0"/>
          <a:chExt cx="0" cy="0"/>
        </a:xfrm>
      </p:grpSpPr>
      <p:sp>
        <p:nvSpPr>
          <p:cNvPr id="59" name="Google Shape;59;g221b5cae9f2_0_238"/>
          <p:cNvSpPr txBox="1">
            <a:spLocks noGrp="1"/>
          </p:cNvSpPr>
          <p:nvPr>
            <p:ph type="body" idx="1"/>
          </p:nvPr>
        </p:nvSpPr>
        <p:spPr>
          <a:xfrm>
            <a:off x="360000" y="1350000"/>
            <a:ext cx="8424000" cy="3177900"/>
          </a:xfrm>
          <a:prstGeom prst="rect">
            <a:avLst/>
          </a:prstGeom>
          <a:noFill/>
          <a:ln>
            <a:noFill/>
          </a:ln>
        </p:spPr>
        <p:txBody>
          <a:bodyPr spcFirstLastPara="1" wrap="square" lIns="13500" tIns="0" rIns="13500" bIns="0" anchor="t" anchorCtr="0">
            <a:noAutofit/>
          </a:bodyPr>
          <a:lstStyle>
            <a:lvl1pPr marL="457200" lvl="0" indent="-228600" algn="l" rtl="0">
              <a:lnSpc>
                <a:spcPct val="110000"/>
              </a:lnSpc>
              <a:spcBef>
                <a:spcPts val="800"/>
              </a:spcBef>
              <a:spcAft>
                <a:spcPts val="0"/>
              </a:spcAft>
              <a:buSzPts val="1100"/>
              <a:buNone/>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90000"/>
              </a:lnSpc>
              <a:spcBef>
                <a:spcPts val="500"/>
              </a:spcBef>
              <a:spcAft>
                <a:spcPts val="0"/>
              </a:spcAft>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0" name="Google Shape;60;g221b5cae9f2_0_238"/>
          <p:cNvSpPr txBox="1">
            <a:spLocks noGrp="1"/>
          </p:cNvSpPr>
          <p:nvPr>
            <p:ph type="body" idx="2"/>
          </p:nvPr>
        </p:nvSpPr>
        <p:spPr>
          <a:xfrm>
            <a:off x="360364" y="891002"/>
            <a:ext cx="6120000" cy="216600"/>
          </a:xfrm>
          <a:prstGeom prst="rect">
            <a:avLst/>
          </a:prstGeom>
          <a:noFill/>
          <a:ln>
            <a:noFill/>
          </a:ln>
        </p:spPr>
        <p:txBody>
          <a:bodyPr spcFirstLastPara="1" wrap="square" lIns="13500" tIns="0" rIns="13500" bIns="0" anchor="ctr" anchorCtr="0">
            <a:noAutofit/>
          </a:bodyPr>
          <a:lstStyle>
            <a:lvl1pPr marL="457200" lvl="0" indent="-228600" algn="l" rtl="0">
              <a:lnSpc>
                <a:spcPct val="110000"/>
              </a:lnSpc>
              <a:spcBef>
                <a:spcPts val="800"/>
              </a:spcBef>
              <a:spcAft>
                <a:spcPts val="0"/>
              </a:spcAft>
              <a:buSzPts val="1000"/>
              <a:buFont typeface="Arial"/>
              <a:buNone/>
              <a:defRPr sz="1200" b="0">
                <a:solidFill>
                  <a:schemeClr val="dk1"/>
                </a:solidFill>
                <a:latin typeface="Arial"/>
                <a:ea typeface="Arial"/>
                <a:cs typeface="Arial"/>
                <a:sym typeface="Arial"/>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90000"/>
              </a:lnSpc>
              <a:spcBef>
                <a:spcPts val="500"/>
              </a:spcBef>
              <a:spcAft>
                <a:spcPts val="0"/>
              </a:spcAft>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g221b5cae9f2_0_238"/>
          <p:cNvSpPr txBox="1">
            <a:spLocks noGrp="1"/>
          </p:cNvSpPr>
          <p:nvPr>
            <p:ph type="dt" idx="10"/>
          </p:nvPr>
        </p:nvSpPr>
        <p:spPr>
          <a:xfrm>
            <a:off x="360000" y="4935441"/>
            <a:ext cx="592500" cy="135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g221b5cae9f2_0_238"/>
          <p:cNvSpPr txBox="1">
            <a:spLocks noGrp="1"/>
          </p:cNvSpPr>
          <p:nvPr>
            <p:ph type="ftr" idx="11"/>
          </p:nvPr>
        </p:nvSpPr>
        <p:spPr>
          <a:xfrm>
            <a:off x="1044744" y="4935441"/>
            <a:ext cx="1698600" cy="135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g221b5cae9f2_0_238"/>
          <p:cNvSpPr txBox="1">
            <a:spLocks noGrp="1"/>
          </p:cNvSpPr>
          <p:nvPr>
            <p:ph type="sldNum" idx="12"/>
          </p:nvPr>
        </p:nvSpPr>
        <p:spPr>
          <a:xfrm>
            <a:off x="8562325" y="4935441"/>
            <a:ext cx="217500" cy="135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g221b5cae9f2_0_238"/>
          <p:cNvSpPr txBox="1">
            <a:spLocks noGrp="1"/>
          </p:cNvSpPr>
          <p:nvPr>
            <p:ph type="body" idx="3"/>
          </p:nvPr>
        </p:nvSpPr>
        <p:spPr>
          <a:xfrm>
            <a:off x="360000" y="4720238"/>
            <a:ext cx="8419800" cy="156300"/>
          </a:xfrm>
          <a:prstGeom prst="rect">
            <a:avLst/>
          </a:prstGeom>
          <a:noFill/>
          <a:ln>
            <a:noFill/>
          </a:ln>
        </p:spPr>
        <p:txBody>
          <a:bodyPr spcFirstLastPara="1" wrap="square" lIns="13500" tIns="0" rIns="13500" bIns="0" anchor="t" anchorCtr="0">
            <a:noAutofit/>
          </a:bodyPr>
          <a:lstStyle>
            <a:lvl1pPr marL="457200" lvl="0" indent="-228600" algn="l" rtl="0">
              <a:lnSpc>
                <a:spcPct val="110000"/>
              </a:lnSpc>
              <a:spcBef>
                <a:spcPts val="800"/>
              </a:spcBef>
              <a:spcAft>
                <a:spcPts val="0"/>
              </a:spcAft>
              <a:buSzPts val="500"/>
              <a:buFont typeface="Arial"/>
              <a:buNone/>
              <a:defRPr sz="600" b="0">
                <a:solidFill>
                  <a:schemeClr val="dk1"/>
                </a:solidFill>
                <a:latin typeface="Arial"/>
                <a:ea typeface="Arial"/>
                <a:cs typeface="Arial"/>
                <a:sym typeface="Arial"/>
              </a:defRPr>
            </a:lvl1pPr>
            <a:lvl2pPr marL="914400" lvl="1" indent="-317500" algn="l" rtl="0">
              <a:lnSpc>
                <a:spcPct val="110000"/>
              </a:lnSpc>
              <a:spcBef>
                <a:spcPts val="500"/>
              </a:spcBef>
              <a:spcAft>
                <a:spcPts val="0"/>
              </a:spcAft>
              <a:buSzPts val="1400"/>
              <a:buChar char="•"/>
              <a:defRPr/>
            </a:lvl2pPr>
            <a:lvl3pPr marL="1371600" lvl="2" indent="-317500" algn="l" rtl="0">
              <a:lnSpc>
                <a:spcPct val="110000"/>
              </a:lnSpc>
              <a:spcBef>
                <a:spcPts val="500"/>
              </a:spcBef>
              <a:spcAft>
                <a:spcPts val="0"/>
              </a:spcAft>
              <a:buSzPts val="1400"/>
              <a:buChar char="•"/>
              <a:defRPr/>
            </a:lvl3pPr>
            <a:lvl4pPr marL="1828800" lvl="3" indent="-317500" algn="l" rtl="0">
              <a:lnSpc>
                <a:spcPct val="110000"/>
              </a:lnSpc>
              <a:spcBef>
                <a:spcPts val="500"/>
              </a:spcBef>
              <a:spcAft>
                <a:spcPts val="0"/>
              </a:spcAft>
              <a:buSzPts val="1400"/>
              <a:buChar char="•"/>
              <a:defRPr/>
            </a:lvl4pPr>
            <a:lvl5pPr marL="2286000" lvl="4" indent="-317500" algn="l" rtl="0">
              <a:lnSpc>
                <a:spcPct val="110000"/>
              </a:lnSpc>
              <a:spcBef>
                <a:spcPts val="500"/>
              </a:spcBef>
              <a:spcAft>
                <a:spcPts val="0"/>
              </a:spcAft>
              <a:buSzPts val="1400"/>
              <a:buChar char="•"/>
              <a:defRPr/>
            </a:lvl5pPr>
            <a:lvl6pPr marL="2743200" lvl="5" indent="-317500" algn="l" rtl="0">
              <a:lnSpc>
                <a:spcPct val="90000"/>
              </a:lnSpc>
              <a:spcBef>
                <a:spcPts val="500"/>
              </a:spcBef>
              <a:spcAft>
                <a:spcPts val="0"/>
              </a:spcAft>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g221b5cae9f2_0_238"/>
          <p:cNvSpPr txBox="1">
            <a:spLocks noGrp="1"/>
          </p:cNvSpPr>
          <p:nvPr>
            <p:ph type="title"/>
          </p:nvPr>
        </p:nvSpPr>
        <p:spPr>
          <a:xfrm>
            <a:off x="359999" y="269999"/>
            <a:ext cx="6120000" cy="540000"/>
          </a:xfrm>
          <a:prstGeom prst="rect">
            <a:avLst/>
          </a:prstGeom>
          <a:noFill/>
          <a:ln>
            <a:noFill/>
          </a:ln>
        </p:spPr>
        <p:txBody>
          <a:bodyPr spcFirstLastPara="1" wrap="square" lIns="13500" tIns="0" rIns="270000" bIns="0" anchor="b" anchorCtr="0">
            <a:noAutofit/>
          </a:bodyPr>
          <a:lstStyle>
            <a:lvl1pPr lvl="0" algn="l" rtl="0">
              <a:lnSpc>
                <a:spcPct val="90000"/>
              </a:lnSpc>
              <a:spcBef>
                <a:spcPts val="0"/>
              </a:spcBef>
              <a:spcAft>
                <a:spcPts val="0"/>
              </a:spcAft>
              <a:buClr>
                <a:schemeClr val="dk2"/>
              </a:buClr>
              <a:buSzPts val="2100"/>
              <a:buFont typeface="Arial"/>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g221b5cae9f2_0_448"/>
          <p:cNvSpPr txBox="1">
            <a:spLocks noGrp="1"/>
          </p:cNvSpPr>
          <p:nvPr>
            <p:ph type="title"/>
          </p:nvPr>
        </p:nvSpPr>
        <p:spPr>
          <a:xfrm>
            <a:off x="457200" y="205978"/>
            <a:ext cx="8229600" cy="637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7DC5"/>
              </a:buClr>
              <a:buSzPts val="2700"/>
              <a:buFont typeface="Arial"/>
              <a:buNone/>
              <a:defRPr sz="2700" b="1" i="0" u="none" strike="noStrike" cap="none">
                <a:solidFill>
                  <a:srgbClr val="007DC5"/>
                </a:solidFill>
                <a:latin typeface="Arial"/>
                <a:ea typeface="Arial"/>
                <a:cs typeface="Arial"/>
                <a:sym typeface="Arial"/>
              </a:defRPr>
            </a:lvl1pPr>
            <a:lvl2pPr lvl="1" algn="l" rtl="0">
              <a:lnSpc>
                <a:spcPct val="100000"/>
              </a:lnSpc>
              <a:spcBef>
                <a:spcPts val="0"/>
              </a:spcBef>
              <a:spcAft>
                <a:spcPts val="0"/>
              </a:spcAft>
              <a:buSzPts val="1400"/>
              <a:buFont typeface="Arial"/>
              <a:buNone/>
              <a:defRPr sz="1400"/>
            </a:lvl2pPr>
            <a:lvl3pPr lvl="2" algn="l" rtl="0">
              <a:lnSpc>
                <a:spcPct val="100000"/>
              </a:lnSpc>
              <a:spcBef>
                <a:spcPts val="0"/>
              </a:spcBef>
              <a:spcAft>
                <a:spcPts val="0"/>
              </a:spcAft>
              <a:buSzPts val="1400"/>
              <a:buFont typeface="Arial"/>
              <a:buNone/>
              <a:defRPr sz="1400"/>
            </a:lvl3pPr>
            <a:lvl4pPr lvl="3" algn="l" rtl="0">
              <a:lnSpc>
                <a:spcPct val="100000"/>
              </a:lnSpc>
              <a:spcBef>
                <a:spcPts val="0"/>
              </a:spcBef>
              <a:spcAft>
                <a:spcPts val="0"/>
              </a:spcAft>
              <a:buSzPts val="1400"/>
              <a:buFont typeface="Arial"/>
              <a:buNone/>
              <a:defRPr sz="1400"/>
            </a:lvl4pPr>
            <a:lvl5pPr lvl="4" algn="l" rtl="0">
              <a:lnSpc>
                <a:spcPct val="100000"/>
              </a:lnSpc>
              <a:spcBef>
                <a:spcPts val="0"/>
              </a:spcBef>
              <a:spcAft>
                <a:spcPts val="0"/>
              </a:spcAft>
              <a:buSzPts val="1400"/>
              <a:buFont typeface="Arial"/>
              <a:buNone/>
              <a:defRPr sz="1400"/>
            </a:lvl5pPr>
            <a:lvl6pPr lvl="5" algn="l" rtl="0">
              <a:lnSpc>
                <a:spcPct val="100000"/>
              </a:lnSpc>
              <a:spcBef>
                <a:spcPts val="0"/>
              </a:spcBef>
              <a:spcAft>
                <a:spcPts val="0"/>
              </a:spcAft>
              <a:buSzPts val="1400"/>
              <a:buFont typeface="Arial"/>
              <a:buNone/>
              <a:defRPr sz="1400"/>
            </a:lvl6pPr>
            <a:lvl7pPr lvl="6" algn="l" rtl="0">
              <a:lnSpc>
                <a:spcPct val="100000"/>
              </a:lnSpc>
              <a:spcBef>
                <a:spcPts val="0"/>
              </a:spcBef>
              <a:spcAft>
                <a:spcPts val="0"/>
              </a:spcAft>
              <a:buSzPts val="1400"/>
              <a:buFont typeface="Arial"/>
              <a:buNone/>
              <a:defRPr sz="1400"/>
            </a:lvl7pPr>
            <a:lvl8pPr lvl="7" algn="l" rtl="0">
              <a:lnSpc>
                <a:spcPct val="100000"/>
              </a:lnSpc>
              <a:spcBef>
                <a:spcPts val="0"/>
              </a:spcBef>
              <a:spcAft>
                <a:spcPts val="0"/>
              </a:spcAft>
              <a:buSzPts val="1400"/>
              <a:buFont typeface="Arial"/>
              <a:buNone/>
              <a:defRPr sz="1400"/>
            </a:lvl8pPr>
            <a:lvl9pPr lvl="8" algn="l" rtl="0">
              <a:lnSpc>
                <a:spcPct val="100000"/>
              </a:lnSpc>
              <a:spcBef>
                <a:spcPts val="0"/>
              </a:spcBef>
              <a:spcAft>
                <a:spcPts val="0"/>
              </a:spcAft>
              <a:buSzPts val="1400"/>
              <a:buFont typeface="Arial"/>
              <a:buNone/>
              <a:defRPr sz="1400"/>
            </a:lvl9pPr>
          </a:lstStyle>
          <a:p>
            <a:endParaRPr/>
          </a:p>
        </p:txBody>
      </p:sp>
      <p:sp>
        <p:nvSpPr>
          <p:cNvPr id="68" name="Google Shape;68;g221b5cae9f2_0_448"/>
          <p:cNvSpPr txBox="1">
            <a:spLocks noGrp="1"/>
          </p:cNvSpPr>
          <p:nvPr>
            <p:ph type="body" idx="1"/>
          </p:nvPr>
        </p:nvSpPr>
        <p:spPr>
          <a:xfrm>
            <a:off x="457201" y="1200151"/>
            <a:ext cx="4038600" cy="3394500"/>
          </a:xfrm>
          <a:prstGeom prst="rect">
            <a:avLst/>
          </a:prstGeom>
          <a:noFill/>
          <a:ln>
            <a:noFill/>
          </a:ln>
        </p:spPr>
        <p:txBody>
          <a:bodyPr spcFirstLastPara="1" wrap="square" lIns="68575" tIns="68575" rIns="68575" bIns="68575" anchor="t" anchorCtr="0">
            <a:noAutofit/>
          </a:bodyPr>
          <a:lstStyle>
            <a:lvl1pPr marL="457200" marR="0" lvl="0" indent="-311150" algn="l" rtl="0">
              <a:lnSpc>
                <a:spcPct val="100000"/>
              </a:lnSpc>
              <a:spcBef>
                <a:spcPts val="400"/>
              </a:spcBef>
              <a:spcAft>
                <a:spcPts val="0"/>
              </a:spcAft>
              <a:buClr>
                <a:schemeClr val="dk1"/>
              </a:buClr>
              <a:buSzPts val="13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9" name="Google Shape;69;g221b5cae9f2_0_448"/>
          <p:cNvSpPr txBox="1">
            <a:spLocks noGrp="1"/>
          </p:cNvSpPr>
          <p:nvPr>
            <p:ph type="body" idx="2"/>
          </p:nvPr>
        </p:nvSpPr>
        <p:spPr>
          <a:xfrm>
            <a:off x="4648201" y="1200151"/>
            <a:ext cx="4038600" cy="3394500"/>
          </a:xfrm>
          <a:prstGeom prst="rect">
            <a:avLst/>
          </a:prstGeom>
          <a:noFill/>
          <a:ln>
            <a:noFill/>
          </a:ln>
        </p:spPr>
        <p:txBody>
          <a:bodyPr spcFirstLastPara="1" wrap="square" lIns="68575" tIns="68575" rIns="68575" bIns="68575" anchor="t" anchorCtr="0">
            <a:noAutofit/>
          </a:bodyPr>
          <a:lstStyle>
            <a:lvl1pPr marL="457200" marR="0" lvl="0" indent="-311150" algn="l" rtl="0">
              <a:lnSpc>
                <a:spcPct val="100000"/>
              </a:lnSpc>
              <a:spcBef>
                <a:spcPts val="400"/>
              </a:spcBef>
              <a:spcAft>
                <a:spcPts val="0"/>
              </a:spcAft>
              <a:buClr>
                <a:schemeClr val="dk1"/>
              </a:buClr>
              <a:buSzPts val="13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0" name="Google Shape;70;g221b5cae9f2_0_448"/>
          <p:cNvSpPr txBox="1"/>
          <p:nvPr/>
        </p:nvSpPr>
        <p:spPr>
          <a:xfrm>
            <a:off x="107504" y="4894636"/>
            <a:ext cx="360600" cy="1620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D8D8D8"/>
              </a:buClr>
              <a:buSzPts val="200"/>
              <a:buFont typeface="Arial"/>
              <a:buNone/>
            </a:pPr>
            <a:fld id="{00000000-1234-1234-1234-123412341234}" type="slidenum">
              <a:rPr lang="en" sz="800" b="0" i="0" u="none" strike="noStrike" cap="none">
                <a:solidFill>
                  <a:srgbClr val="D8D8D8"/>
                </a:solidFill>
                <a:latin typeface="Arial"/>
                <a:ea typeface="Arial"/>
                <a:cs typeface="Arial"/>
                <a:sym typeface="Arial"/>
              </a:rPr>
              <a:t>‹#›</a:t>
            </a:fld>
            <a:endParaRPr sz="800" b="0" i="0" u="none" strike="noStrike" cap="none">
              <a:solidFill>
                <a:srgbClr val="D8D8D8"/>
              </a:solidFill>
              <a:latin typeface="Arial"/>
              <a:ea typeface="Arial"/>
              <a:cs typeface="Arial"/>
              <a:sym typeface="Arial"/>
            </a:endParaRPr>
          </a:p>
        </p:txBody>
      </p:sp>
      <p:pic>
        <p:nvPicPr>
          <p:cNvPr id="71" name="Google Shape;71;g221b5cae9f2_0_448"/>
          <p:cNvPicPr preferRelativeResize="0"/>
          <p:nvPr/>
        </p:nvPicPr>
        <p:blipFill rotWithShape="1">
          <a:blip r:embed="rId2">
            <a:alphaModFix/>
          </a:blip>
          <a:srcRect/>
          <a:stretch/>
        </p:blipFill>
        <p:spPr>
          <a:xfrm>
            <a:off x="7627071" y="4860217"/>
            <a:ext cx="801218" cy="184817"/>
          </a:xfrm>
          <a:prstGeom prst="rect">
            <a:avLst/>
          </a:prstGeom>
          <a:noFill/>
          <a:ln>
            <a:noFill/>
          </a:ln>
        </p:spPr>
      </p:pic>
      <p:sp>
        <p:nvSpPr>
          <p:cNvPr id="72" name="Google Shape;72;g221b5cae9f2_0_448"/>
          <p:cNvSpPr/>
          <p:nvPr/>
        </p:nvSpPr>
        <p:spPr>
          <a:xfrm>
            <a:off x="8577754" y="4769889"/>
            <a:ext cx="476700" cy="3576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3" name="Google Shape;73;g221b5cae9f2_0_448"/>
          <p:cNvSpPr txBox="1"/>
          <p:nvPr/>
        </p:nvSpPr>
        <p:spPr>
          <a:xfrm>
            <a:off x="368237" y="4889860"/>
            <a:ext cx="1224300" cy="161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7F7F7F"/>
              </a:buClr>
              <a:buSzPts val="200"/>
              <a:buFont typeface="Arial"/>
              <a:buNone/>
            </a:pPr>
            <a:r>
              <a:rPr lang="en" sz="600" b="0" i="0" u="none" strike="noStrike" cap="none">
                <a:solidFill>
                  <a:srgbClr val="7F7F7F"/>
                </a:solidFill>
                <a:latin typeface="Arial"/>
                <a:ea typeface="Arial"/>
                <a:cs typeface="Arial"/>
                <a:sym typeface="Arial"/>
              </a:rPr>
              <a:t>Twitter @HRPresearch</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
        <p:cNvGrpSpPr/>
        <p:nvPr/>
      </p:nvGrpSpPr>
      <p:grpSpPr>
        <a:xfrm>
          <a:off x="0" y="0"/>
          <a:ext cx="0" cy="0"/>
          <a:chOff x="0" y="0"/>
          <a:chExt cx="0" cy="0"/>
        </a:xfrm>
      </p:grpSpPr>
      <p:sp>
        <p:nvSpPr>
          <p:cNvPr id="16" name="Google Shape;16;p23"/>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3"/>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3"/>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23"/>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0" name="Google Shape;20;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1"/>
        <p:cNvGrpSpPr/>
        <p:nvPr/>
      </p:nvGrpSpPr>
      <p:grpSpPr>
        <a:xfrm>
          <a:off x="0" y="0"/>
          <a:ext cx="0" cy="0"/>
          <a:chOff x="0" y="0"/>
          <a:chExt cx="0" cy="0"/>
        </a:xfrm>
      </p:grpSpPr>
      <p:sp>
        <p:nvSpPr>
          <p:cNvPr id="22" name="Google Shape;22;p2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7" name="Google Shape;27;p2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2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1" name="Google Shape;31;p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2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6" name="Google Shape;36;p27"/>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7" name="Google Shape;37;p27"/>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2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1" name="Google Shape;41;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2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6" name="Google Shape;46;p29"/>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8" name="Google Shape;48;p2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3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0"/>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3" name="Google Shape;53;p3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2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tellisoftkeny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intellisoftkenya.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intellisoftkenya.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intellisoftkeny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intellisoftkenya.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intellisoftkenya.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info@intellisoftkenya.com" TargetMode="External"/><Relationship Id="rId5" Type="http://schemas.openxmlformats.org/officeDocument/2006/relationships/hyperlink" Target="http://intellisoftkenya.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ntellisoftkenya.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ntellisoftkenya.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hyperlink" Target="https://digitalprinciples.org/principle/be-collaborative/" TargetMode="External"/><Relationship Id="rId3" Type="http://schemas.openxmlformats.org/officeDocument/2006/relationships/hyperlink" Target="https://digitalprinciples.org/principle/design-for-scale/" TargetMode="External"/><Relationship Id="rId7" Type="http://schemas.openxmlformats.org/officeDocument/2006/relationships/hyperlink" Target="https://digitalprinciples.org/principle/design-with-the-user/" TargetMode="External"/><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notesSlide" Target="../notesSlides/notesSlide8.xml"/><Relationship Id="rId16" Type="http://schemas.openxmlformats.org/officeDocument/2006/relationships/hyperlink" Target="https://digitalprinciples.org/principle/address-privacy-security/"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digitalprinciples.org/principle/be-data-driven/" TargetMode="External"/><Relationship Id="rId5" Type="http://schemas.openxmlformats.org/officeDocument/2006/relationships/hyperlink" Target="https://digitalprinciples.org/principle/understand-the-existing-ecosystem/" TargetMode="External"/><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hyperlink" Target="https://digitalprinciples.org/principle/build-for-sustainability/" TargetMode="External"/><Relationship Id="rId14" Type="http://schemas.openxmlformats.org/officeDocument/2006/relationships/hyperlink" Target="https://digitalprinciples.org/principle/reuse-and-improv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390525" y="1414850"/>
            <a:ext cx="8222100" cy="1923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b="1">
                <a:solidFill>
                  <a:srgbClr val="0B5394"/>
                </a:solidFill>
                <a:latin typeface="Montserrat"/>
                <a:ea typeface="Montserrat"/>
                <a:cs typeface="Montserrat"/>
                <a:sym typeface="Montserrat"/>
              </a:rPr>
              <a:t>A Digital Health Solution for the the Local Health System Sustainability Project</a:t>
            </a:r>
            <a:endParaRPr sz="3000" b="1">
              <a:solidFill>
                <a:srgbClr val="0B5394"/>
              </a:solidFill>
              <a:latin typeface="Montserrat"/>
              <a:ea typeface="Montserrat"/>
              <a:cs typeface="Montserrat"/>
              <a:sym typeface="Montserrat"/>
            </a:endParaRPr>
          </a:p>
          <a:p>
            <a:pPr marL="0" lvl="0" indent="0" algn="l" rtl="0">
              <a:lnSpc>
                <a:spcPct val="100000"/>
              </a:lnSpc>
              <a:spcBef>
                <a:spcPts val="0"/>
              </a:spcBef>
              <a:spcAft>
                <a:spcPts val="0"/>
              </a:spcAft>
              <a:buSzPts val="4800"/>
              <a:buNone/>
            </a:pPr>
            <a:r>
              <a:rPr lang="en" sz="3000" b="1">
                <a:solidFill>
                  <a:srgbClr val="0B5394"/>
                </a:solidFill>
                <a:latin typeface="Montserrat"/>
                <a:ea typeface="Montserrat"/>
                <a:cs typeface="Montserrat"/>
                <a:sym typeface="Montserrat"/>
              </a:rPr>
              <a:t>(CB-DHS)</a:t>
            </a:r>
            <a:endParaRPr sz="3000" b="1">
              <a:solidFill>
                <a:srgbClr val="0B5394"/>
              </a:solidFill>
              <a:latin typeface="Montserrat"/>
              <a:ea typeface="Montserrat"/>
              <a:cs typeface="Montserrat"/>
              <a:sym typeface="Montserrat"/>
            </a:endParaRPr>
          </a:p>
        </p:txBody>
      </p:sp>
      <p:pic>
        <p:nvPicPr>
          <p:cNvPr id="79" name="Google Shape;79;p1">
            <a:hlinkClick r:id="rId3"/>
          </p:cNvPr>
          <p:cNvPicPr preferRelativeResize="0"/>
          <p:nvPr/>
        </p:nvPicPr>
        <p:blipFill rotWithShape="1">
          <a:blip r:embed="rId4">
            <a:alphaModFix/>
          </a:blip>
          <a:srcRect/>
          <a:stretch/>
        </p:blipFill>
        <p:spPr>
          <a:xfrm>
            <a:off x="7577025" y="4085353"/>
            <a:ext cx="1324899" cy="814750"/>
          </a:xfrm>
          <a:prstGeom prst="rect">
            <a:avLst/>
          </a:prstGeom>
          <a:noFill/>
          <a:ln>
            <a:noFill/>
          </a:ln>
        </p:spPr>
      </p:pic>
      <p:sp>
        <p:nvSpPr>
          <p:cNvPr id="80" name="Google Shape;80;p1"/>
          <p:cNvSpPr txBox="1">
            <a:spLocks noGrp="1"/>
          </p:cNvSpPr>
          <p:nvPr>
            <p:ph type="subTitle" idx="1"/>
          </p:nvPr>
        </p:nvSpPr>
        <p:spPr>
          <a:xfrm>
            <a:off x="390525" y="3884947"/>
            <a:ext cx="8222100" cy="69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800"/>
              <a:buNone/>
            </a:pPr>
            <a:r>
              <a:rPr lang="en" sz="1200" b="1">
                <a:solidFill>
                  <a:schemeClr val="accent1"/>
                </a:solidFill>
                <a:latin typeface="Source Serif Pro"/>
                <a:ea typeface="Source Serif Pro"/>
                <a:cs typeface="Source Serif Pro"/>
                <a:sym typeface="Source Serif Pro"/>
              </a:rPr>
              <a:t>Prepared by </a:t>
            </a:r>
            <a:endParaRPr sz="1200" b="1">
              <a:solidFill>
                <a:schemeClr val="accent1"/>
              </a:solidFill>
              <a:latin typeface="Source Serif Pro"/>
              <a:ea typeface="Source Serif Pro"/>
              <a:cs typeface="Source Serif Pro"/>
              <a:sym typeface="Source Serif Pro"/>
            </a:endParaRPr>
          </a:p>
          <a:p>
            <a:pPr marL="0" lvl="0" indent="0" algn="l" rtl="0">
              <a:lnSpc>
                <a:spcPct val="100000"/>
              </a:lnSpc>
              <a:spcBef>
                <a:spcPts val="0"/>
              </a:spcBef>
              <a:spcAft>
                <a:spcPts val="0"/>
              </a:spcAft>
              <a:buSzPts val="1800"/>
              <a:buNone/>
            </a:pPr>
            <a:r>
              <a:rPr lang="en" sz="1200" b="1" u="sng">
                <a:solidFill>
                  <a:schemeClr val="hlink"/>
                </a:solidFill>
                <a:latin typeface="Source Serif Pro"/>
                <a:ea typeface="Source Serif Pro"/>
                <a:cs typeface="Source Serif Pro"/>
                <a:sym typeface="Source Serif Pro"/>
                <a:hlinkClick r:id="rId5"/>
              </a:rPr>
              <a:t>IntelliSOFT Consulting Ltd</a:t>
            </a:r>
            <a:endParaRPr sz="1200" b="1">
              <a:solidFill>
                <a:schemeClr val="accent1"/>
              </a:solidFill>
              <a:latin typeface="Source Serif Pro"/>
              <a:ea typeface="Source Serif Pro"/>
              <a:cs typeface="Source Serif Pro"/>
              <a:sym typeface="Source Serif Pro"/>
            </a:endParaRPr>
          </a:p>
          <a:p>
            <a:pPr marL="0" lvl="0" indent="0" algn="l" rtl="0">
              <a:lnSpc>
                <a:spcPct val="100000"/>
              </a:lnSpc>
              <a:spcBef>
                <a:spcPts val="0"/>
              </a:spcBef>
              <a:spcAft>
                <a:spcPts val="0"/>
              </a:spcAft>
              <a:buSzPts val="1800"/>
              <a:buNone/>
            </a:pPr>
            <a:r>
              <a:rPr lang="en" sz="1200" b="1">
                <a:solidFill>
                  <a:schemeClr val="accent1"/>
                </a:solidFill>
                <a:latin typeface="Source Serif Pro"/>
                <a:ea typeface="Source Serif Pro"/>
                <a:cs typeface="Source Serif Pro"/>
                <a:sym typeface="Source Serif Pro"/>
              </a:rPr>
              <a:t>One Padmore Place, George Padmore Road, Nairobi, Kenya</a:t>
            </a:r>
            <a:endParaRPr b="1">
              <a:solidFill>
                <a:schemeClr val="accent1"/>
              </a:solidFill>
              <a:latin typeface="Source Serif Pro"/>
              <a:ea typeface="Source Serif Pro"/>
              <a:cs typeface="Source Serif Pro"/>
              <a:sym typeface="Source Serif Pro"/>
            </a:endParaRPr>
          </a:p>
        </p:txBody>
      </p:sp>
      <p:cxnSp>
        <p:nvCxnSpPr>
          <p:cNvPr id="81" name="Google Shape;81;p1"/>
          <p:cNvCxnSpPr/>
          <p:nvPr/>
        </p:nvCxnSpPr>
        <p:spPr>
          <a:xfrm>
            <a:off x="390525" y="3406755"/>
            <a:ext cx="8222100" cy="0"/>
          </a:xfrm>
          <a:prstGeom prst="straightConnector1">
            <a:avLst/>
          </a:prstGeom>
          <a:noFill/>
          <a:ln w="28575" cap="flat" cmpd="sng">
            <a:solidFill>
              <a:schemeClr val="accent6"/>
            </a:solidFill>
            <a:prstDash val="solid"/>
            <a:round/>
            <a:headEnd type="none" w="sm" len="sm"/>
            <a:tailEnd type="none" w="sm" len="sm"/>
          </a:ln>
        </p:spPr>
      </p:cxnSp>
      <p:cxnSp>
        <p:nvCxnSpPr>
          <p:cNvPr id="82" name="Google Shape;82;p1"/>
          <p:cNvCxnSpPr/>
          <p:nvPr/>
        </p:nvCxnSpPr>
        <p:spPr>
          <a:xfrm>
            <a:off x="390513" y="3821605"/>
            <a:ext cx="8222100" cy="0"/>
          </a:xfrm>
          <a:prstGeom prst="straightConnector1">
            <a:avLst/>
          </a:prstGeom>
          <a:noFill/>
          <a:ln w="28575" cap="flat" cmpd="sng">
            <a:solidFill>
              <a:schemeClr val="accent6"/>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body" idx="1"/>
          </p:nvPr>
        </p:nvSpPr>
        <p:spPr>
          <a:xfrm>
            <a:off x="176400" y="1919075"/>
            <a:ext cx="8755200" cy="27102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3600" b="1">
                <a:latin typeface="Montserrat"/>
                <a:ea typeface="Montserrat"/>
                <a:cs typeface="Montserrat"/>
                <a:sym typeface="Montserrat"/>
              </a:rPr>
              <a:t>The Cross Border Digital Health Solution (CB-DHS)</a:t>
            </a:r>
            <a:endParaRPr sz="3600" b="1">
              <a:latin typeface="Montserrat"/>
              <a:ea typeface="Montserrat"/>
              <a:cs typeface="Montserrat"/>
              <a:sym typeface="Montserrat"/>
            </a:endParaRPr>
          </a:p>
        </p:txBody>
      </p:sp>
      <p:pic>
        <p:nvPicPr>
          <p:cNvPr id="186" name="Google Shape;186;p13">
            <a:hlinkClick r:id="rId3"/>
          </p:cNvPr>
          <p:cNvPicPr preferRelativeResize="0"/>
          <p:nvPr/>
        </p:nvPicPr>
        <p:blipFill rotWithShape="1">
          <a:blip r:embed="rId4">
            <a:alphaModFix/>
          </a:blip>
          <a:srcRect/>
          <a:stretch/>
        </p:blipFill>
        <p:spPr>
          <a:xfrm>
            <a:off x="7839114" y="4189227"/>
            <a:ext cx="1139011" cy="7108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259950" y="1475700"/>
            <a:ext cx="1872000" cy="154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800" b="1">
                <a:latin typeface="Montserrat"/>
                <a:ea typeface="Montserrat"/>
                <a:cs typeface="Montserrat"/>
                <a:sym typeface="Montserrat"/>
              </a:rPr>
              <a:t>CB-DHS</a:t>
            </a:r>
            <a:endParaRPr sz="2800" b="1">
              <a:latin typeface="Montserrat"/>
              <a:ea typeface="Montserrat"/>
              <a:cs typeface="Montserrat"/>
              <a:sym typeface="Montserrat"/>
            </a:endParaRPr>
          </a:p>
        </p:txBody>
      </p:sp>
      <p:sp>
        <p:nvSpPr>
          <p:cNvPr id="192" name="Google Shape;192;p14"/>
          <p:cNvSpPr txBox="1">
            <a:spLocks noGrp="1"/>
          </p:cNvSpPr>
          <p:nvPr>
            <p:ph type="body" idx="1"/>
          </p:nvPr>
        </p:nvSpPr>
        <p:spPr>
          <a:xfrm>
            <a:off x="387175" y="3124799"/>
            <a:ext cx="1555800" cy="5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en" sz="1600" b="1">
                <a:latin typeface="Montserrat"/>
                <a:ea typeface="Montserrat"/>
                <a:cs typeface="Montserrat"/>
                <a:sym typeface="Montserrat"/>
              </a:rPr>
              <a:t>High level architecture</a:t>
            </a:r>
            <a:endParaRPr b="1">
              <a:latin typeface="Montserrat"/>
              <a:ea typeface="Montserrat"/>
              <a:cs typeface="Montserrat"/>
              <a:sym typeface="Montserrat"/>
            </a:endParaRPr>
          </a:p>
        </p:txBody>
      </p:sp>
      <p:pic>
        <p:nvPicPr>
          <p:cNvPr id="193" name="Google Shape;193;p14"/>
          <p:cNvPicPr preferRelativeResize="0"/>
          <p:nvPr/>
        </p:nvPicPr>
        <p:blipFill rotWithShape="1">
          <a:blip r:embed="rId3">
            <a:alphaModFix/>
          </a:blip>
          <a:srcRect/>
          <a:stretch/>
        </p:blipFill>
        <p:spPr>
          <a:xfrm>
            <a:off x="153025" y="161128"/>
            <a:ext cx="1324899" cy="814750"/>
          </a:xfrm>
          <a:prstGeom prst="rect">
            <a:avLst/>
          </a:prstGeom>
          <a:noFill/>
          <a:ln>
            <a:noFill/>
          </a:ln>
        </p:spPr>
      </p:pic>
      <p:pic>
        <p:nvPicPr>
          <p:cNvPr id="194" name="Google Shape;194;p14">
            <a:hlinkClick r:id="rId4"/>
          </p:cNvPr>
          <p:cNvPicPr preferRelativeResize="0"/>
          <p:nvPr/>
        </p:nvPicPr>
        <p:blipFill rotWithShape="1">
          <a:blip r:embed="rId3">
            <a:alphaModFix/>
          </a:blip>
          <a:srcRect/>
          <a:stretch/>
        </p:blipFill>
        <p:spPr>
          <a:xfrm>
            <a:off x="7839114" y="4189227"/>
            <a:ext cx="1139011" cy="710876"/>
          </a:xfrm>
          <a:prstGeom prst="rect">
            <a:avLst/>
          </a:prstGeom>
          <a:noFill/>
          <a:ln>
            <a:noFill/>
          </a:ln>
        </p:spPr>
      </p:pic>
      <p:pic>
        <p:nvPicPr>
          <p:cNvPr id="195" name="Google Shape;195;p14"/>
          <p:cNvPicPr preferRelativeResize="0"/>
          <p:nvPr/>
        </p:nvPicPr>
        <p:blipFill>
          <a:blip r:embed="rId5">
            <a:alphaModFix/>
          </a:blip>
          <a:stretch>
            <a:fillRect/>
          </a:stretch>
        </p:blipFill>
        <p:spPr>
          <a:xfrm>
            <a:off x="3284275" y="0"/>
            <a:ext cx="5707325" cy="412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21b5cae9f2_0_26"/>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Modeling</a:t>
            </a:r>
            <a:endParaRPr/>
          </a:p>
        </p:txBody>
      </p:sp>
      <p:pic>
        <p:nvPicPr>
          <p:cNvPr id="201" name="Google Shape;201;g221b5cae9f2_0_26"/>
          <p:cNvPicPr preferRelativeResize="0"/>
          <p:nvPr/>
        </p:nvPicPr>
        <p:blipFill>
          <a:blip r:embed="rId3">
            <a:alphaModFix/>
          </a:blip>
          <a:stretch>
            <a:fillRect/>
          </a:stretch>
        </p:blipFill>
        <p:spPr>
          <a:xfrm>
            <a:off x="3269003" y="580300"/>
            <a:ext cx="5805120" cy="37715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21b5cae9f2_0_32"/>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CB-DHS implements </a:t>
            </a:r>
            <a:r>
              <a:rPr lang="en" sz="2100" b="1"/>
              <a:t>INTEROPERABILITY BY DEFAULT</a:t>
            </a:r>
            <a:endParaRPr sz="2100" b="1"/>
          </a:p>
        </p:txBody>
      </p:sp>
      <p:pic>
        <p:nvPicPr>
          <p:cNvPr id="207" name="Google Shape;207;g221b5cae9f2_0_32"/>
          <p:cNvPicPr preferRelativeResize="0"/>
          <p:nvPr/>
        </p:nvPicPr>
        <p:blipFill>
          <a:blip r:embed="rId3">
            <a:alphaModFix/>
          </a:blip>
          <a:stretch>
            <a:fillRect/>
          </a:stretch>
        </p:blipFill>
        <p:spPr>
          <a:xfrm>
            <a:off x="3338875" y="1428675"/>
            <a:ext cx="5805125" cy="2590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21b5cae9f2_0_3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a:t>
            </a:r>
            <a:endParaRPr/>
          </a:p>
        </p:txBody>
      </p:sp>
      <p:pic>
        <p:nvPicPr>
          <p:cNvPr id="213" name="Google Shape;213;g221b5cae9f2_0_38"/>
          <p:cNvPicPr preferRelativeResize="0"/>
          <p:nvPr/>
        </p:nvPicPr>
        <p:blipFill>
          <a:blip r:embed="rId3">
            <a:alphaModFix/>
          </a:blip>
          <a:stretch>
            <a:fillRect/>
          </a:stretch>
        </p:blipFill>
        <p:spPr>
          <a:xfrm>
            <a:off x="3338875" y="605100"/>
            <a:ext cx="5805125" cy="3667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21b5cae9f2_0_1"/>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200"/>
              <a:t>CB-DHS Regional HIE</a:t>
            </a:r>
            <a:endParaRPr sz="3400"/>
          </a:p>
        </p:txBody>
      </p:sp>
      <p:pic>
        <p:nvPicPr>
          <p:cNvPr id="219" name="Google Shape;219;g221b5cae9f2_0_1"/>
          <p:cNvPicPr preferRelativeResize="0"/>
          <p:nvPr/>
        </p:nvPicPr>
        <p:blipFill>
          <a:blip r:embed="rId3">
            <a:alphaModFix/>
          </a:blip>
          <a:stretch>
            <a:fillRect/>
          </a:stretch>
        </p:blipFill>
        <p:spPr>
          <a:xfrm>
            <a:off x="3266800" y="281975"/>
            <a:ext cx="5724800" cy="384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1fd3689914_0_12"/>
          <p:cNvSpPr txBox="1">
            <a:spLocks noGrp="1"/>
          </p:cNvSpPr>
          <p:nvPr>
            <p:ph type="title"/>
          </p:nvPr>
        </p:nvSpPr>
        <p:spPr>
          <a:xfrm>
            <a:off x="604500" y="1392900"/>
            <a:ext cx="1765500" cy="154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800" b="1">
                <a:latin typeface="Montserrat"/>
                <a:ea typeface="Montserrat"/>
                <a:cs typeface="Montserrat"/>
                <a:sym typeface="Montserrat"/>
              </a:rPr>
              <a:t>CB-DHS</a:t>
            </a:r>
            <a:endParaRPr sz="2800" b="1">
              <a:latin typeface="Montserrat"/>
              <a:ea typeface="Montserrat"/>
              <a:cs typeface="Montserrat"/>
              <a:sym typeface="Montserrat"/>
            </a:endParaRPr>
          </a:p>
        </p:txBody>
      </p:sp>
      <p:sp>
        <p:nvSpPr>
          <p:cNvPr id="225" name="Google Shape;225;g21fd3689914_0_12"/>
          <p:cNvSpPr txBox="1"/>
          <p:nvPr/>
        </p:nvSpPr>
        <p:spPr>
          <a:xfrm>
            <a:off x="604500" y="3146125"/>
            <a:ext cx="2069700" cy="4311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chemeClr val="lt1"/>
                </a:solidFill>
                <a:latin typeface="Montserrat"/>
                <a:ea typeface="Montserrat"/>
                <a:cs typeface="Montserrat"/>
                <a:sym typeface="Montserrat"/>
              </a:rPr>
              <a:t>Regional HIE</a:t>
            </a:r>
            <a:endParaRPr sz="1600" b="1" i="0" u="none" strike="noStrike" cap="none">
              <a:solidFill>
                <a:schemeClr val="lt1"/>
              </a:solidFill>
              <a:latin typeface="Montserrat"/>
              <a:ea typeface="Montserrat"/>
              <a:cs typeface="Montserrat"/>
              <a:sym typeface="Montserrat"/>
            </a:endParaRPr>
          </a:p>
        </p:txBody>
      </p:sp>
      <p:pic>
        <p:nvPicPr>
          <p:cNvPr id="226" name="Google Shape;226;g21fd3689914_0_12"/>
          <p:cNvPicPr preferRelativeResize="0"/>
          <p:nvPr/>
        </p:nvPicPr>
        <p:blipFill rotWithShape="1">
          <a:blip r:embed="rId3">
            <a:alphaModFix/>
          </a:blip>
          <a:srcRect/>
          <a:stretch/>
        </p:blipFill>
        <p:spPr>
          <a:xfrm>
            <a:off x="3147425" y="459763"/>
            <a:ext cx="5996575" cy="4295117"/>
          </a:xfrm>
          <a:prstGeom prst="rect">
            <a:avLst/>
          </a:prstGeom>
          <a:noFill/>
          <a:ln>
            <a:noFill/>
          </a:ln>
        </p:spPr>
      </p:pic>
      <p:pic>
        <p:nvPicPr>
          <p:cNvPr id="227" name="Google Shape;227;g21fd3689914_0_12"/>
          <p:cNvPicPr preferRelativeResize="0"/>
          <p:nvPr/>
        </p:nvPicPr>
        <p:blipFill rotWithShape="1">
          <a:blip r:embed="rId4">
            <a:alphaModFix/>
          </a:blip>
          <a:srcRect/>
          <a:stretch/>
        </p:blipFill>
        <p:spPr>
          <a:xfrm>
            <a:off x="153025" y="161128"/>
            <a:ext cx="1324899" cy="814750"/>
          </a:xfrm>
          <a:prstGeom prst="rect">
            <a:avLst/>
          </a:prstGeom>
          <a:noFill/>
          <a:ln>
            <a:noFill/>
          </a:ln>
        </p:spPr>
      </p:pic>
      <p:sp>
        <p:nvSpPr>
          <p:cNvPr id="2" name="TextBox 1">
            <a:extLst>
              <a:ext uri="{FF2B5EF4-FFF2-40B4-BE49-F238E27FC236}">
                <a16:creationId xmlns:a16="http://schemas.microsoft.com/office/drawing/2014/main" id="{44D2BAC5-7C45-8328-9F15-AA5D2490189A}"/>
              </a:ext>
            </a:extLst>
          </p:cNvPr>
          <p:cNvSpPr txBox="1"/>
          <p:nvPr/>
        </p:nvSpPr>
        <p:spPr>
          <a:xfrm>
            <a:off x="3370218" y="4323993"/>
            <a:ext cx="5773782" cy="861774"/>
          </a:xfrm>
          <a:prstGeom prst="rect">
            <a:avLst/>
          </a:prstGeom>
          <a:noFill/>
        </p:spPr>
        <p:txBody>
          <a:bodyPr wrap="square" rtlCol="0">
            <a:spAutoFit/>
          </a:bodyPr>
          <a:lstStyle/>
          <a:p>
            <a:r>
              <a:rPr lang="en-GB" sz="1800" b="1" i="1" kern="100" dirty="0">
                <a:latin typeface="Calibri" panose="020F0502020204030204" pitchFamily="34" charset="0"/>
                <a:cs typeface="Times New Roman" panose="02020603050405020304" pitchFamily="18" charset="0"/>
              </a:rPr>
              <a:t>NB: </a:t>
            </a:r>
            <a:r>
              <a:rPr lang="en-US" sz="1800" b="1" i="1" kern="100" dirty="0">
                <a:latin typeface="Calibri" panose="020F0502020204030204" pitchFamily="34" charset="0"/>
                <a:cs typeface="Times New Roman" panose="02020603050405020304" pitchFamily="18" charset="0"/>
              </a:rPr>
              <a:t>Open Health Information Mediator (</a:t>
            </a:r>
            <a:r>
              <a:rPr lang="en-GB" sz="1800" b="1" i="1" kern="100" dirty="0" err="1">
                <a:latin typeface="Calibri" panose="020F0502020204030204" pitchFamily="34" charset="0"/>
                <a:cs typeface="Times New Roman" panose="02020603050405020304" pitchFamily="18" charset="0"/>
              </a:rPr>
              <a:t>OpenHIM</a:t>
            </a: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 is the interoperability layer of the initiative</a:t>
            </a:r>
            <a:endParaRPr lang="en-US" sz="1800" b="1"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21b5cae9f2_0_1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CB-DHS Utility Module</a:t>
            </a:r>
            <a:endParaRPr/>
          </a:p>
        </p:txBody>
      </p:sp>
      <p:pic>
        <p:nvPicPr>
          <p:cNvPr id="233" name="Google Shape;233;g221b5cae9f2_0_19"/>
          <p:cNvPicPr preferRelativeResize="0"/>
          <p:nvPr/>
        </p:nvPicPr>
        <p:blipFill>
          <a:blip r:embed="rId3">
            <a:alphaModFix/>
          </a:blip>
          <a:stretch>
            <a:fillRect/>
          </a:stretch>
        </p:blipFill>
        <p:spPr>
          <a:xfrm>
            <a:off x="3291250" y="535225"/>
            <a:ext cx="5805126" cy="3859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21b5cae9f2_0_44"/>
          <p:cNvSpPr txBox="1"/>
          <p:nvPr/>
        </p:nvSpPr>
        <p:spPr>
          <a:xfrm>
            <a:off x="0" y="46225"/>
            <a:ext cx="50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Roboto"/>
                <a:ea typeface="Roboto"/>
                <a:cs typeface="Roboto"/>
                <a:sym typeface="Roboto"/>
              </a:rPr>
              <a:t>The Central Focus…Person centered health care…</a:t>
            </a:r>
            <a:endParaRPr u="sng">
              <a:latin typeface="Roboto"/>
              <a:ea typeface="Roboto"/>
              <a:cs typeface="Roboto"/>
              <a:sym typeface="Roboto"/>
            </a:endParaRPr>
          </a:p>
        </p:txBody>
      </p:sp>
      <p:pic>
        <p:nvPicPr>
          <p:cNvPr id="239" name="Google Shape;239;g221b5cae9f2_0_44"/>
          <p:cNvPicPr preferRelativeResize="0"/>
          <p:nvPr/>
        </p:nvPicPr>
        <p:blipFill>
          <a:blip r:embed="rId3">
            <a:alphaModFix/>
          </a:blip>
          <a:stretch>
            <a:fillRect/>
          </a:stretch>
        </p:blipFill>
        <p:spPr>
          <a:xfrm>
            <a:off x="0" y="575444"/>
            <a:ext cx="9144001" cy="39926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21b5cae9f2_0_49"/>
          <p:cNvSpPr txBox="1"/>
          <p:nvPr/>
        </p:nvSpPr>
        <p:spPr>
          <a:xfrm>
            <a:off x="192925" y="85075"/>
            <a:ext cx="5030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latin typeface="Roboto"/>
                <a:ea typeface="Roboto"/>
                <a:cs typeface="Roboto"/>
                <a:sym typeface="Roboto"/>
              </a:rPr>
              <a:t>Overall Status</a:t>
            </a:r>
            <a:endParaRPr sz="1600" u="sng">
              <a:latin typeface="Roboto"/>
              <a:ea typeface="Roboto"/>
              <a:cs typeface="Roboto"/>
              <a:sym typeface="Roboto"/>
            </a:endParaRPr>
          </a:p>
        </p:txBody>
      </p:sp>
      <p:pic>
        <p:nvPicPr>
          <p:cNvPr id="245" name="Google Shape;245;g221b5cae9f2_0_49"/>
          <p:cNvPicPr preferRelativeResize="0"/>
          <p:nvPr/>
        </p:nvPicPr>
        <p:blipFill>
          <a:blip r:embed="rId3">
            <a:alphaModFix/>
          </a:blip>
          <a:stretch>
            <a:fillRect/>
          </a:stretch>
        </p:blipFill>
        <p:spPr>
          <a:xfrm>
            <a:off x="152400" y="485275"/>
            <a:ext cx="4432126" cy="4407900"/>
          </a:xfrm>
          <a:prstGeom prst="rect">
            <a:avLst/>
          </a:prstGeom>
          <a:noFill/>
          <a:ln>
            <a:noFill/>
          </a:ln>
        </p:spPr>
      </p:pic>
      <p:pic>
        <p:nvPicPr>
          <p:cNvPr id="246" name="Google Shape;246;g221b5cae9f2_0_49"/>
          <p:cNvPicPr preferRelativeResize="0"/>
          <p:nvPr/>
        </p:nvPicPr>
        <p:blipFill>
          <a:blip r:embed="rId4">
            <a:alphaModFix/>
          </a:blip>
          <a:stretch>
            <a:fillRect/>
          </a:stretch>
        </p:blipFill>
        <p:spPr>
          <a:xfrm>
            <a:off x="4572000" y="485275"/>
            <a:ext cx="4432123" cy="370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p:nvPr/>
        </p:nvSpPr>
        <p:spPr>
          <a:xfrm>
            <a:off x="3284400" y="0"/>
            <a:ext cx="58683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txBox="1">
            <a:spLocks noGrp="1"/>
          </p:cNvSpPr>
          <p:nvPr>
            <p:ph type="title"/>
          </p:nvPr>
        </p:nvSpPr>
        <p:spPr>
          <a:xfrm>
            <a:off x="387175" y="1475707"/>
            <a:ext cx="2808000" cy="154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800" b="1">
                <a:latin typeface="Montserrat"/>
                <a:ea typeface="Montserrat"/>
                <a:cs typeface="Montserrat"/>
                <a:sym typeface="Montserrat"/>
              </a:rPr>
              <a:t>IntelliSOFT Consulting Limited</a:t>
            </a:r>
            <a:endParaRPr sz="2800" b="1">
              <a:latin typeface="Montserrat"/>
              <a:ea typeface="Montserrat"/>
              <a:cs typeface="Montserrat"/>
              <a:sym typeface="Montserrat"/>
            </a:endParaRPr>
          </a:p>
        </p:txBody>
      </p:sp>
      <p:sp>
        <p:nvSpPr>
          <p:cNvPr id="89" name="Google Shape;89;p2"/>
          <p:cNvSpPr txBox="1">
            <a:spLocks noGrp="1"/>
          </p:cNvSpPr>
          <p:nvPr>
            <p:ph type="body" idx="1"/>
          </p:nvPr>
        </p:nvSpPr>
        <p:spPr>
          <a:xfrm>
            <a:off x="387175" y="3124805"/>
            <a:ext cx="2808000" cy="5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en" sz="1600" b="1">
                <a:latin typeface="Montserrat"/>
                <a:ea typeface="Montserrat"/>
                <a:cs typeface="Montserrat"/>
                <a:sym typeface="Montserrat"/>
              </a:rPr>
              <a:t>About Us</a:t>
            </a:r>
            <a:endParaRPr b="1">
              <a:latin typeface="Montserrat"/>
              <a:ea typeface="Montserrat"/>
              <a:cs typeface="Montserrat"/>
              <a:sym typeface="Montserrat"/>
            </a:endParaRPr>
          </a:p>
        </p:txBody>
      </p:sp>
      <p:sp>
        <p:nvSpPr>
          <p:cNvPr id="90" name="Google Shape;90;p2"/>
          <p:cNvSpPr txBox="1"/>
          <p:nvPr/>
        </p:nvSpPr>
        <p:spPr>
          <a:xfrm>
            <a:off x="3408350" y="313525"/>
            <a:ext cx="5627100" cy="2001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1400"/>
              <a:buFont typeface="Arial"/>
              <a:buNone/>
            </a:pPr>
            <a:r>
              <a:rPr lang="en" sz="1400" b="0" i="0" u="none" strike="noStrike" cap="none">
                <a:solidFill>
                  <a:schemeClr val="dk1"/>
                </a:solidFill>
                <a:latin typeface="Source Serif Pro"/>
                <a:ea typeface="Source Serif Pro"/>
                <a:cs typeface="Source Serif Pro"/>
                <a:sym typeface="Source Serif Pro"/>
              </a:rPr>
              <a:t>A Kenyan ICT firm founded in 2008. </a:t>
            </a:r>
            <a:endParaRPr sz="1400" b="0" i="0" u="none" strike="noStrike" cap="none">
              <a:solidFill>
                <a:schemeClr val="dk1"/>
              </a:solidFill>
              <a:latin typeface="Source Serif Pro"/>
              <a:ea typeface="Source Serif Pro"/>
              <a:cs typeface="Source Serif Pro"/>
              <a:sym typeface="Source Serif Pro"/>
            </a:endParaRPr>
          </a:p>
          <a:p>
            <a:pPr marL="0" marR="0" lvl="0" indent="0" algn="l" rtl="0">
              <a:lnSpc>
                <a:spcPct val="115000"/>
              </a:lnSpc>
              <a:spcBef>
                <a:spcPts val="1000"/>
              </a:spcBef>
              <a:spcAft>
                <a:spcPts val="0"/>
              </a:spcAft>
              <a:buClr>
                <a:srgbClr val="000000"/>
              </a:buClr>
              <a:buSzPts val="1400"/>
              <a:buFont typeface="Arial"/>
              <a:buNone/>
            </a:pPr>
            <a:r>
              <a:rPr lang="en" sz="1400" b="0" i="0" u="none" strike="noStrike" cap="none">
                <a:solidFill>
                  <a:schemeClr val="dk1"/>
                </a:solidFill>
                <a:latin typeface="Source Serif Pro"/>
                <a:ea typeface="Source Serif Pro"/>
                <a:cs typeface="Source Serif Pro"/>
                <a:sym typeface="Source Serif Pro"/>
              </a:rPr>
              <a:t>Currently focused on; Development, Implementation and enabling Healthcare Workers MEANINGFULLY use Digital Health Solutions in the health sector. </a:t>
            </a:r>
            <a:endParaRPr sz="1400" b="0" i="0" u="none" strike="noStrike" cap="none">
              <a:solidFill>
                <a:schemeClr val="dk1"/>
              </a:solidFill>
              <a:latin typeface="Source Serif Pro"/>
              <a:ea typeface="Source Serif Pro"/>
              <a:cs typeface="Source Serif Pro"/>
              <a:sym typeface="Source Serif Pro"/>
            </a:endParaRPr>
          </a:p>
          <a:p>
            <a:pPr marL="0" marR="0" lvl="0" indent="0" algn="l" rtl="0">
              <a:lnSpc>
                <a:spcPct val="115000"/>
              </a:lnSpc>
              <a:spcBef>
                <a:spcPts val="1000"/>
              </a:spcBef>
              <a:spcAft>
                <a:spcPts val="0"/>
              </a:spcAft>
              <a:buClr>
                <a:srgbClr val="000000"/>
              </a:buClr>
              <a:buSzPts val="1400"/>
              <a:buFont typeface="Arial"/>
              <a:buNone/>
            </a:pPr>
            <a:r>
              <a:rPr lang="en" sz="1400" b="0" i="0" u="none" strike="noStrike" cap="none">
                <a:solidFill>
                  <a:schemeClr val="dk1"/>
                </a:solidFill>
                <a:latin typeface="Source Serif Pro"/>
                <a:ea typeface="Source Serif Pro"/>
                <a:cs typeface="Source Serif Pro"/>
                <a:sym typeface="Source Serif Pro"/>
              </a:rPr>
              <a:t>Supports entire digital health spectrum from Research &amp; Innovation, Implementation to development of Digital Health Policies</a:t>
            </a:r>
            <a:endParaRPr sz="1400" b="0" i="0" u="none" strike="noStrike" cap="none">
              <a:solidFill>
                <a:schemeClr val="dk1"/>
              </a:solidFill>
              <a:latin typeface="Source Serif Pro"/>
              <a:ea typeface="Source Serif Pro"/>
              <a:cs typeface="Source Serif Pro"/>
              <a:sym typeface="Source Serif Pro"/>
            </a:endParaRPr>
          </a:p>
        </p:txBody>
      </p:sp>
      <p:pic>
        <p:nvPicPr>
          <p:cNvPr id="91" name="Google Shape;91;p2"/>
          <p:cNvPicPr preferRelativeResize="0"/>
          <p:nvPr/>
        </p:nvPicPr>
        <p:blipFill rotWithShape="1">
          <a:blip r:embed="rId3">
            <a:alphaModFix/>
          </a:blip>
          <a:srcRect/>
          <a:stretch/>
        </p:blipFill>
        <p:spPr>
          <a:xfrm>
            <a:off x="153025" y="161128"/>
            <a:ext cx="1324899" cy="814750"/>
          </a:xfrm>
          <a:prstGeom prst="rect">
            <a:avLst/>
          </a:prstGeom>
          <a:noFill/>
          <a:ln>
            <a:noFill/>
          </a:ln>
        </p:spPr>
      </p:pic>
      <p:sp>
        <p:nvSpPr>
          <p:cNvPr id="92" name="Google Shape;92;p2"/>
          <p:cNvSpPr txBox="1"/>
          <p:nvPr/>
        </p:nvSpPr>
        <p:spPr>
          <a:xfrm>
            <a:off x="3445550" y="2475475"/>
            <a:ext cx="5552700" cy="839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pic>
        <p:nvPicPr>
          <p:cNvPr id="93" name="Google Shape;93;p2"/>
          <p:cNvPicPr preferRelativeResize="0"/>
          <p:nvPr/>
        </p:nvPicPr>
        <p:blipFill rotWithShape="1">
          <a:blip r:embed="rId4">
            <a:alphaModFix/>
          </a:blip>
          <a:srcRect/>
          <a:stretch/>
        </p:blipFill>
        <p:spPr>
          <a:xfrm>
            <a:off x="3674025" y="2538486"/>
            <a:ext cx="713420" cy="713400"/>
          </a:xfrm>
          <a:prstGeom prst="rect">
            <a:avLst/>
          </a:prstGeom>
          <a:noFill/>
          <a:ln>
            <a:noFill/>
          </a:ln>
        </p:spPr>
      </p:pic>
      <p:sp>
        <p:nvSpPr>
          <p:cNvPr id="94" name="Google Shape;94;p2"/>
          <p:cNvSpPr txBox="1"/>
          <p:nvPr/>
        </p:nvSpPr>
        <p:spPr>
          <a:xfrm>
            <a:off x="4387450" y="2639975"/>
            <a:ext cx="1772400" cy="7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Health Research Support information Systems</a:t>
            </a:r>
            <a:endParaRPr sz="1000" b="0" i="0" u="none" strike="noStrike" cap="none">
              <a:solidFill>
                <a:schemeClr val="dk1"/>
              </a:solidFill>
              <a:latin typeface="Roboto"/>
              <a:ea typeface="Roboto"/>
              <a:cs typeface="Roboto"/>
              <a:sym typeface="Roboto"/>
            </a:endParaRPr>
          </a:p>
        </p:txBody>
      </p:sp>
      <p:sp>
        <p:nvSpPr>
          <p:cNvPr id="95" name="Google Shape;95;p2"/>
          <p:cNvSpPr txBox="1"/>
          <p:nvPr/>
        </p:nvSpPr>
        <p:spPr>
          <a:xfrm>
            <a:off x="7225875" y="2639988"/>
            <a:ext cx="1772400" cy="7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Health Management Information Systems.</a:t>
            </a:r>
            <a:endParaRPr sz="1000" b="0" i="0" u="none" strike="noStrike" cap="none">
              <a:solidFill>
                <a:schemeClr val="dk1"/>
              </a:solidFill>
              <a:latin typeface="Roboto"/>
              <a:ea typeface="Roboto"/>
              <a:cs typeface="Roboto"/>
              <a:sym typeface="Roboto"/>
            </a:endParaRPr>
          </a:p>
        </p:txBody>
      </p:sp>
      <p:pic>
        <p:nvPicPr>
          <p:cNvPr id="96" name="Google Shape;96;p2"/>
          <p:cNvPicPr preferRelativeResize="0"/>
          <p:nvPr/>
        </p:nvPicPr>
        <p:blipFill rotWithShape="1">
          <a:blip r:embed="rId5">
            <a:alphaModFix/>
          </a:blip>
          <a:srcRect/>
          <a:stretch/>
        </p:blipFill>
        <p:spPr>
          <a:xfrm>
            <a:off x="6512450" y="2538485"/>
            <a:ext cx="713425" cy="713425"/>
          </a:xfrm>
          <a:prstGeom prst="rect">
            <a:avLst/>
          </a:prstGeom>
          <a:noFill/>
          <a:ln>
            <a:noFill/>
          </a:ln>
        </p:spPr>
      </p:pic>
      <p:sp>
        <p:nvSpPr>
          <p:cNvPr id="97" name="Google Shape;97;p2"/>
          <p:cNvSpPr txBox="1"/>
          <p:nvPr/>
        </p:nvSpPr>
        <p:spPr>
          <a:xfrm>
            <a:off x="3408350" y="3475225"/>
            <a:ext cx="5627100" cy="1035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1400"/>
              <a:buFont typeface="Arial"/>
              <a:buNone/>
            </a:pPr>
            <a:r>
              <a:rPr lang="en" sz="1400" b="0" i="0" u="none" strike="noStrike" cap="none">
                <a:solidFill>
                  <a:schemeClr val="dk1"/>
                </a:solidFill>
                <a:latin typeface="Source Serif Pro"/>
                <a:ea typeface="Source Serif Pro"/>
                <a:cs typeface="Source Serif Pro"/>
                <a:sym typeface="Source Serif Pro"/>
              </a:rPr>
              <a:t>We have footprints across Africa including; Kenya, Uganda, Tanzania South Sudan, Zambia, Sierra Leone, Rwanda, Ethiopia, Mozambique &amp; Zimbabwe.</a:t>
            </a:r>
            <a:endParaRPr sz="1400" b="0" i="0" u="none" strike="noStrike" cap="none">
              <a:solidFill>
                <a:schemeClr val="dk1"/>
              </a:solidFill>
              <a:latin typeface="Source Serif Pro"/>
              <a:ea typeface="Source Serif Pro"/>
              <a:cs typeface="Source Serif Pro"/>
              <a:sym typeface="Source Serif Pro"/>
            </a:endParaRPr>
          </a:p>
        </p:txBody>
      </p:sp>
      <p:pic>
        <p:nvPicPr>
          <p:cNvPr id="98" name="Google Shape;98;p2">
            <a:hlinkClick r:id="rId6"/>
          </p:cNvPr>
          <p:cNvPicPr preferRelativeResize="0"/>
          <p:nvPr/>
        </p:nvPicPr>
        <p:blipFill rotWithShape="1">
          <a:blip r:embed="rId3">
            <a:alphaModFix/>
          </a:blip>
          <a:srcRect/>
          <a:stretch/>
        </p:blipFill>
        <p:spPr>
          <a:xfrm>
            <a:off x="7882375" y="4273126"/>
            <a:ext cx="1019552" cy="626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pic>
        <p:nvPicPr>
          <p:cNvPr id="251" name="Google Shape;251;p20">
            <a:hlinkClick r:id="rId3"/>
          </p:cNvPr>
          <p:cNvPicPr preferRelativeResize="0"/>
          <p:nvPr/>
        </p:nvPicPr>
        <p:blipFill rotWithShape="1">
          <a:blip r:embed="rId4">
            <a:alphaModFix/>
          </a:blip>
          <a:srcRect/>
          <a:stretch/>
        </p:blipFill>
        <p:spPr>
          <a:xfrm>
            <a:off x="7839114" y="4189227"/>
            <a:ext cx="1139011" cy="710876"/>
          </a:xfrm>
          <a:prstGeom prst="rect">
            <a:avLst/>
          </a:prstGeom>
          <a:noFill/>
          <a:ln>
            <a:noFill/>
          </a:ln>
        </p:spPr>
      </p:pic>
      <p:sp>
        <p:nvSpPr>
          <p:cNvPr id="252" name="Google Shape;252;p20"/>
          <p:cNvSpPr txBox="1"/>
          <p:nvPr/>
        </p:nvSpPr>
        <p:spPr>
          <a:xfrm>
            <a:off x="255182" y="2063918"/>
            <a:ext cx="892071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0B5394"/>
                </a:solidFill>
                <a:latin typeface="Montserrat"/>
                <a:ea typeface="Montserrat"/>
                <a:cs typeface="Montserrat"/>
                <a:sym typeface="Montserrat"/>
              </a:rPr>
              <a:t>Thank You</a:t>
            </a:r>
            <a:endParaRPr sz="140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0B5394"/>
                </a:solidFill>
                <a:latin typeface="Montserrat"/>
                <a:ea typeface="Montserrat"/>
                <a:cs typeface="Montserrat"/>
                <a:sym typeface="Montserrat"/>
              </a:rPr>
              <a:t>Any Questions?</a:t>
            </a:r>
            <a:endParaRPr sz="3000" b="1" i="0" u="none" strike="noStrike" cap="none">
              <a:solidFill>
                <a:srgbClr val="0B5394"/>
              </a:solidFill>
              <a:latin typeface="Montserrat"/>
              <a:ea typeface="Montserrat"/>
              <a:cs typeface="Montserrat"/>
              <a:sym typeface="Montserrat"/>
            </a:endParaRPr>
          </a:p>
        </p:txBody>
      </p:sp>
      <p:sp>
        <p:nvSpPr>
          <p:cNvPr id="253" name="Google Shape;253;p20"/>
          <p:cNvSpPr txBox="1"/>
          <p:nvPr/>
        </p:nvSpPr>
        <p:spPr>
          <a:xfrm>
            <a:off x="57625" y="4082764"/>
            <a:ext cx="8222100" cy="101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accent1"/>
                </a:solidFill>
                <a:latin typeface="Source Serif Pro SemiBold"/>
                <a:ea typeface="Source Serif Pro SemiBold"/>
                <a:cs typeface="Source Serif Pro SemiBold"/>
                <a:sym typeface="Source Serif Pro SemiBold"/>
              </a:rPr>
              <a:t>Prepared by </a:t>
            </a:r>
            <a:endParaRPr sz="1400" b="0" i="0" u="none" strike="noStrike" cap="none">
              <a:solidFill>
                <a:srgbClr val="000000"/>
              </a:solidFill>
              <a:latin typeface="Source Serif Pro SemiBold"/>
              <a:ea typeface="Source Serif Pro SemiBold"/>
              <a:cs typeface="Source Serif Pro SemiBold"/>
              <a:sym typeface="Source Serif Pro SemiBold"/>
            </a:endParaRPr>
          </a:p>
          <a:p>
            <a:pPr marL="0" marR="0" lvl="0" indent="0" algn="l" rtl="0">
              <a:lnSpc>
                <a:spcPct val="100000"/>
              </a:lnSpc>
              <a:spcBef>
                <a:spcPts val="0"/>
              </a:spcBef>
              <a:spcAft>
                <a:spcPts val="0"/>
              </a:spcAft>
              <a:buClr>
                <a:srgbClr val="000000"/>
              </a:buClr>
              <a:buSzPts val="1200"/>
              <a:buFont typeface="Arial"/>
              <a:buNone/>
            </a:pPr>
            <a:r>
              <a:rPr lang="en" sz="1200" b="0" i="0" u="sng" strike="noStrike" cap="none">
                <a:solidFill>
                  <a:schemeClr val="hlink"/>
                </a:solidFill>
                <a:latin typeface="Source Serif Pro SemiBold"/>
                <a:ea typeface="Source Serif Pro SemiBold"/>
                <a:cs typeface="Source Serif Pro SemiBold"/>
                <a:sym typeface="Source Serif Pro SemiBold"/>
                <a:hlinkClick r:id="rId5"/>
              </a:rPr>
              <a:t>IntelliSOFT Consulting Ltd</a:t>
            </a:r>
            <a:endParaRPr sz="1200" b="0" i="0" u="none" strike="noStrike" cap="none">
              <a:solidFill>
                <a:schemeClr val="accent1"/>
              </a:solidFill>
              <a:latin typeface="Source Serif Pro SemiBold"/>
              <a:ea typeface="Source Serif Pro SemiBold"/>
              <a:cs typeface="Source Serif Pro SemiBold"/>
              <a:sym typeface="Source Serif Pro SemiBold"/>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accent1"/>
                </a:solidFill>
                <a:latin typeface="Source Serif Pro SemiBold"/>
                <a:ea typeface="Source Serif Pro SemiBold"/>
                <a:cs typeface="Source Serif Pro SemiBold"/>
                <a:sym typeface="Source Serif Pro SemiBold"/>
              </a:rPr>
              <a:t>One Padmore Place, George Padmore Road, Nairobi, Kenya</a:t>
            </a:r>
            <a:endParaRPr sz="1400" b="0" i="0" u="none" strike="noStrike" cap="none">
              <a:solidFill>
                <a:srgbClr val="000000"/>
              </a:solidFill>
              <a:latin typeface="Source Serif Pro SemiBold"/>
              <a:ea typeface="Source Serif Pro SemiBold"/>
              <a:cs typeface="Source Serif Pro SemiBold"/>
              <a:sym typeface="Source Serif Pro SemiBold"/>
            </a:endParaRPr>
          </a:p>
          <a:p>
            <a:pPr marL="0" marR="0" lvl="0" indent="0" algn="l" rtl="0">
              <a:lnSpc>
                <a:spcPct val="100000"/>
              </a:lnSpc>
              <a:spcBef>
                <a:spcPts val="0"/>
              </a:spcBef>
              <a:spcAft>
                <a:spcPts val="0"/>
              </a:spcAft>
              <a:buClr>
                <a:srgbClr val="000000"/>
              </a:buClr>
              <a:buSzPts val="1200"/>
              <a:buFont typeface="Arial"/>
              <a:buNone/>
            </a:pPr>
            <a:r>
              <a:rPr lang="en" sz="1200" b="0" i="0" u="sng" strike="noStrike" cap="none">
                <a:solidFill>
                  <a:schemeClr val="accent1"/>
                </a:solidFill>
                <a:latin typeface="Source Serif Pro SemiBold"/>
                <a:ea typeface="Source Serif Pro SemiBold"/>
                <a:cs typeface="Source Serif Pro SemiBold"/>
                <a:sym typeface="Source Serif Pro SemiBold"/>
                <a:hlinkClick r:id="rId6">
                  <a:extLst>
                    <a:ext uri="{A12FA001-AC4F-418D-AE19-62706E023703}">
                      <ahyp:hlinkClr xmlns:ahyp="http://schemas.microsoft.com/office/drawing/2018/hyperlinkcolor" val="tx"/>
                    </a:ext>
                  </a:extLst>
                </a:hlinkClick>
              </a:rPr>
              <a:t>info@intellisoftkenya.com </a:t>
            </a:r>
            <a:r>
              <a:rPr lang="en" sz="1200" b="0" i="0" u="none" strike="noStrike" cap="none">
                <a:solidFill>
                  <a:schemeClr val="accent1"/>
                </a:solidFill>
                <a:latin typeface="Source Serif Pro SemiBold"/>
                <a:ea typeface="Source Serif Pro SemiBold"/>
                <a:cs typeface="Source Serif Pro SemiBold"/>
                <a:sym typeface="Source Serif Pro SemiBold"/>
              </a:rPr>
              <a:t>| </a:t>
            </a:r>
            <a:r>
              <a:rPr lang="en" sz="1200" b="0" i="0" u="sng" strike="noStrike" cap="none">
                <a:solidFill>
                  <a:schemeClr val="accent1"/>
                </a:solidFill>
                <a:latin typeface="Source Serif Pro SemiBold"/>
                <a:ea typeface="Source Serif Pro SemiBold"/>
                <a:cs typeface="Source Serif Pro SemiBold"/>
                <a:sym typeface="Source Serif Pro SemiBold"/>
                <a:hlinkClick r:id="rId3">
                  <a:extLst>
                    <a:ext uri="{A12FA001-AC4F-418D-AE19-62706E023703}">
                      <ahyp:hlinkClr xmlns:ahyp="http://schemas.microsoft.com/office/drawing/2018/hyperlinkcolor" val="tx"/>
                    </a:ext>
                  </a:extLst>
                </a:hlinkClick>
              </a:rPr>
              <a:t>www.intellisoftkenya.com</a:t>
            </a:r>
            <a:r>
              <a:rPr lang="en" sz="1200">
                <a:solidFill>
                  <a:schemeClr val="accent1"/>
                </a:solidFill>
                <a:latin typeface="Source Serif Pro SemiBold"/>
                <a:ea typeface="Source Serif Pro SemiBold"/>
                <a:cs typeface="Source Serif Pro SemiBold"/>
                <a:sym typeface="Source Serif Pro SemiBold"/>
              </a:rPr>
              <a:t> | +254 711 466 263</a:t>
            </a:r>
            <a:endParaRPr sz="1200" b="0" i="0" u="none" strike="noStrike" cap="none">
              <a:solidFill>
                <a:schemeClr val="accent1"/>
              </a:solidFill>
              <a:latin typeface="Source Serif Pro SemiBold"/>
              <a:ea typeface="Source Serif Pro SemiBold"/>
              <a:cs typeface="Source Serif Pro SemiBold"/>
              <a:sym typeface="Source Serif Pro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3284400" y="0"/>
            <a:ext cx="58683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a:spLocks noGrp="1"/>
          </p:cNvSpPr>
          <p:nvPr>
            <p:ph type="title"/>
          </p:nvPr>
        </p:nvSpPr>
        <p:spPr>
          <a:xfrm>
            <a:off x="387175" y="1024650"/>
            <a:ext cx="1794600" cy="1547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800" b="1">
                <a:latin typeface="Montserrat"/>
                <a:ea typeface="Montserrat"/>
                <a:cs typeface="Montserrat"/>
                <a:sym typeface="Montserrat"/>
              </a:rPr>
              <a:t>CB-DHS</a:t>
            </a:r>
            <a:endParaRPr sz="2800" b="1">
              <a:latin typeface="Montserrat"/>
              <a:ea typeface="Montserrat"/>
              <a:cs typeface="Montserrat"/>
              <a:sym typeface="Montserrat"/>
            </a:endParaRPr>
          </a:p>
        </p:txBody>
      </p:sp>
      <p:sp>
        <p:nvSpPr>
          <p:cNvPr id="105" name="Google Shape;105;p3"/>
          <p:cNvSpPr txBox="1">
            <a:spLocks noGrp="1"/>
          </p:cNvSpPr>
          <p:nvPr>
            <p:ph type="body" idx="1"/>
          </p:nvPr>
        </p:nvSpPr>
        <p:spPr>
          <a:xfrm>
            <a:off x="442875" y="2620524"/>
            <a:ext cx="1555800" cy="5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en" sz="1600" b="1">
                <a:latin typeface="Montserrat"/>
                <a:ea typeface="Montserrat"/>
                <a:cs typeface="Montserrat"/>
                <a:sym typeface="Montserrat"/>
              </a:rPr>
              <a:t>Overview</a:t>
            </a:r>
            <a:endParaRPr b="1">
              <a:latin typeface="Montserrat"/>
              <a:ea typeface="Montserrat"/>
              <a:cs typeface="Montserrat"/>
              <a:sym typeface="Montserrat"/>
            </a:endParaRPr>
          </a:p>
        </p:txBody>
      </p:sp>
      <p:pic>
        <p:nvPicPr>
          <p:cNvPr id="106" name="Google Shape;106;p3"/>
          <p:cNvPicPr preferRelativeResize="0"/>
          <p:nvPr/>
        </p:nvPicPr>
        <p:blipFill rotWithShape="1">
          <a:blip r:embed="rId3">
            <a:alphaModFix/>
          </a:blip>
          <a:srcRect/>
          <a:stretch/>
        </p:blipFill>
        <p:spPr>
          <a:xfrm>
            <a:off x="153025" y="161128"/>
            <a:ext cx="1324899" cy="814750"/>
          </a:xfrm>
          <a:prstGeom prst="rect">
            <a:avLst/>
          </a:prstGeom>
          <a:noFill/>
          <a:ln>
            <a:noFill/>
          </a:ln>
        </p:spPr>
      </p:pic>
      <p:sp>
        <p:nvSpPr>
          <p:cNvPr id="107" name="Google Shape;107;p3"/>
          <p:cNvSpPr txBox="1"/>
          <p:nvPr/>
        </p:nvSpPr>
        <p:spPr>
          <a:xfrm>
            <a:off x="3408350" y="161128"/>
            <a:ext cx="5627100" cy="4840497"/>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1600"/>
              <a:buFont typeface="Arial"/>
              <a:buNone/>
            </a:pPr>
            <a:r>
              <a:rPr lang="en" sz="1600" b="0" i="0" u="none" strike="noStrike" cap="none">
                <a:solidFill>
                  <a:schemeClr val="dk1"/>
                </a:solidFill>
                <a:latin typeface="Source Serif Pro"/>
                <a:ea typeface="Source Serif Pro"/>
                <a:cs typeface="Source Serif Pro"/>
                <a:sym typeface="Source Serif Pro"/>
              </a:rPr>
              <a:t>IntelliSOFT has been contractually engaged to enhance the Cross Border Digital Health Solution to improve and digitize cross-border health information systems in cross border areas. </a:t>
            </a:r>
            <a:endParaRPr sz="1600" b="0" i="0" u="none" strike="noStrike" cap="none">
              <a:solidFill>
                <a:schemeClr val="dk1"/>
              </a:solidFill>
              <a:latin typeface="Source Serif Pro"/>
              <a:ea typeface="Source Serif Pro"/>
              <a:cs typeface="Source Serif Pro"/>
              <a:sym typeface="Source Serif Pro"/>
            </a:endParaRPr>
          </a:p>
          <a:p>
            <a:pPr marL="0" marR="0" lvl="0" indent="0" algn="l" rtl="0">
              <a:lnSpc>
                <a:spcPct val="115000"/>
              </a:lnSpc>
              <a:spcBef>
                <a:spcPts val="1000"/>
              </a:spcBef>
              <a:spcAft>
                <a:spcPts val="0"/>
              </a:spcAft>
              <a:buClr>
                <a:srgbClr val="000000"/>
              </a:buClr>
              <a:buSzPts val="1600"/>
              <a:buFont typeface="Arial"/>
              <a:buNone/>
            </a:pPr>
            <a:r>
              <a:rPr lang="en" sz="1600" b="0" i="0" u="none" strike="noStrike" cap="none">
                <a:solidFill>
                  <a:schemeClr val="dk1"/>
                </a:solidFill>
                <a:latin typeface="Source Serif Pro"/>
                <a:ea typeface="Source Serif Pro"/>
                <a:cs typeface="Source Serif Pro"/>
                <a:sym typeface="Source Serif Pro"/>
              </a:rPr>
              <a:t>Through the Local Health System Sustainability Project (LHSS) East Africa country Activity,  USAID will also: </a:t>
            </a:r>
            <a:endParaRPr sz="1600" b="0" i="0" u="none" strike="noStrike" cap="none">
              <a:solidFill>
                <a:schemeClr val="dk1"/>
              </a:solidFill>
              <a:latin typeface="Source Serif Pro"/>
              <a:ea typeface="Source Serif Pro"/>
              <a:cs typeface="Source Serif Pro"/>
              <a:sym typeface="Source Serif Pro"/>
            </a:endParaRPr>
          </a:p>
          <a:p>
            <a:pPr marL="457200" marR="0" lvl="0" indent="-330200" algn="l" rtl="0">
              <a:lnSpc>
                <a:spcPct val="115000"/>
              </a:lnSpc>
              <a:spcBef>
                <a:spcPts val="1000"/>
              </a:spcBef>
              <a:spcAft>
                <a:spcPts val="0"/>
              </a:spcAft>
              <a:buClr>
                <a:schemeClr val="dk1"/>
              </a:buClr>
              <a:buSzPts val="1600"/>
              <a:buFont typeface="Source Serif Pro"/>
              <a:buAutoNum type="arabicPeriod"/>
            </a:pPr>
            <a:r>
              <a:rPr lang="en" sz="1600" b="0" i="0" u="none" strike="noStrike" cap="none">
                <a:solidFill>
                  <a:schemeClr val="dk1"/>
                </a:solidFill>
                <a:latin typeface="Source Serif Pro"/>
                <a:ea typeface="Source Serif Pro"/>
                <a:cs typeface="Source Serif Pro"/>
                <a:sym typeface="Source Serif Pro"/>
              </a:rPr>
              <a:t>Increase capacity of regional organizations to lead the development and implementation  of cross-border programs and policies.</a:t>
            </a:r>
            <a:endParaRPr sz="1600" b="0" i="0" u="none" strike="noStrike" cap="none">
              <a:solidFill>
                <a:schemeClr val="dk1"/>
              </a:solidFill>
              <a:latin typeface="Source Serif Pro"/>
              <a:ea typeface="Source Serif Pro"/>
              <a:cs typeface="Source Serif Pro"/>
              <a:sym typeface="Source Serif Pro"/>
            </a:endParaRPr>
          </a:p>
          <a:p>
            <a:pPr marL="457200" marR="0" lvl="0" indent="-330200" algn="l" rtl="0">
              <a:lnSpc>
                <a:spcPct val="115000"/>
              </a:lnSpc>
              <a:spcBef>
                <a:spcPts val="0"/>
              </a:spcBef>
              <a:spcAft>
                <a:spcPts val="0"/>
              </a:spcAft>
              <a:buClr>
                <a:schemeClr val="dk1"/>
              </a:buClr>
              <a:buSzPts val="1600"/>
              <a:buFont typeface="Source Serif Pro"/>
              <a:buAutoNum type="arabicPeriod"/>
            </a:pPr>
            <a:r>
              <a:rPr lang="en" sz="1600" b="0" i="0" u="none" strike="noStrike" cap="none">
                <a:solidFill>
                  <a:schemeClr val="dk1"/>
                </a:solidFill>
                <a:latin typeface="Source Serif Pro"/>
                <a:ea typeface="Source Serif Pro"/>
                <a:cs typeface="Source Serif Pro"/>
                <a:sym typeface="Source Serif Pro"/>
              </a:rPr>
              <a:t>Strengthen regional and national financing, resource mobilization, and accountability for  cross-border health. </a:t>
            </a:r>
            <a:endParaRPr sz="1600" b="0" i="0" u="none" strike="noStrike" cap="none">
              <a:solidFill>
                <a:schemeClr val="dk1"/>
              </a:solidFill>
              <a:latin typeface="Source Serif Pro"/>
              <a:ea typeface="Source Serif Pro"/>
              <a:cs typeface="Source Serif Pro"/>
              <a:sym typeface="Source Serif Pro"/>
            </a:endParaRPr>
          </a:p>
          <a:p>
            <a:pPr marL="0" marR="0" lvl="0" indent="0" algn="l" rtl="0">
              <a:lnSpc>
                <a:spcPct val="115000"/>
              </a:lnSpc>
              <a:spcBef>
                <a:spcPts val="1000"/>
              </a:spcBef>
              <a:spcAft>
                <a:spcPts val="0"/>
              </a:spcAft>
              <a:buClr>
                <a:srgbClr val="000000"/>
              </a:buClr>
              <a:buSzPts val="1600"/>
              <a:buFont typeface="Arial"/>
              <a:buNone/>
            </a:pPr>
            <a:endParaRPr sz="16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pic>
        <p:nvPicPr>
          <p:cNvPr id="108" name="Google Shape;108;p3">
            <a:hlinkClick r:id="rId4"/>
          </p:cNvPr>
          <p:cNvPicPr preferRelativeResize="0"/>
          <p:nvPr/>
        </p:nvPicPr>
        <p:blipFill rotWithShape="1">
          <a:blip r:embed="rId3">
            <a:alphaModFix/>
          </a:blip>
          <a:srcRect/>
          <a:stretch/>
        </p:blipFill>
        <p:spPr>
          <a:xfrm>
            <a:off x="7933038" y="4136065"/>
            <a:ext cx="1136536" cy="7427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5"/>
          <p:cNvSpPr/>
          <p:nvPr/>
        </p:nvSpPr>
        <p:spPr>
          <a:xfrm>
            <a:off x="0" y="0"/>
            <a:ext cx="9144000" cy="296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txBox="1"/>
          <p:nvPr/>
        </p:nvSpPr>
        <p:spPr>
          <a:xfrm>
            <a:off x="-256953" y="3379382"/>
            <a:ext cx="89207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chemeClr val="lt1"/>
                </a:solidFill>
                <a:latin typeface="Arial"/>
                <a:ea typeface="Arial"/>
                <a:cs typeface="Arial"/>
                <a:sym typeface="Arial"/>
              </a:rPr>
              <a:t>WHAT IS THE VALUE OF DIGITAL HEALTH?</a:t>
            </a:r>
            <a:endParaRPr sz="2800" b="1" i="0" u="none" strike="noStrike" cap="none">
              <a:solidFill>
                <a:schemeClr val="lt1"/>
              </a:solidFill>
              <a:latin typeface="Arial"/>
              <a:ea typeface="Arial"/>
              <a:cs typeface="Arial"/>
              <a:sym typeface="Arial"/>
            </a:endParaRPr>
          </a:p>
        </p:txBody>
      </p:sp>
      <p:sp>
        <p:nvSpPr>
          <p:cNvPr id="115" name="Google Shape;115;p5"/>
          <p:cNvSpPr txBox="1"/>
          <p:nvPr/>
        </p:nvSpPr>
        <p:spPr>
          <a:xfrm>
            <a:off x="223284" y="1630900"/>
            <a:ext cx="89208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a:solidFill>
                  <a:schemeClr val="lt1"/>
                </a:solidFill>
                <a:latin typeface="Montserrat"/>
                <a:ea typeface="Montserrat"/>
                <a:cs typeface="Montserrat"/>
                <a:sym typeface="Montserrat"/>
              </a:rPr>
              <a:t>WHY DIGITAL HEALTH? </a:t>
            </a:r>
            <a:r>
              <a:rPr lang="en" sz="2800" b="1" i="0" u="none" strike="noStrike" cap="none">
                <a:solidFill>
                  <a:schemeClr val="lt1"/>
                </a:solidFill>
                <a:latin typeface="Montserrat"/>
                <a:ea typeface="Montserrat"/>
                <a:cs typeface="Montserrat"/>
                <a:sym typeface="Montserrat"/>
              </a:rPr>
              <a:t>WHAT IS THE VALUE OF DIGITAL HEALTH FOR THE EAC?</a:t>
            </a:r>
            <a:endParaRPr sz="2800" b="1" i="0" u="none" strike="noStrike" cap="none">
              <a:solidFill>
                <a:schemeClr val="lt1"/>
              </a:solidFill>
              <a:latin typeface="Montserrat"/>
              <a:ea typeface="Montserrat"/>
              <a:cs typeface="Montserrat"/>
              <a:sym typeface="Montserrat"/>
            </a:endParaRPr>
          </a:p>
        </p:txBody>
      </p:sp>
      <p:pic>
        <p:nvPicPr>
          <p:cNvPr id="116" name="Google Shape;116;p5">
            <a:hlinkClick r:id="rId3"/>
          </p:cNvPr>
          <p:cNvPicPr preferRelativeResize="0"/>
          <p:nvPr/>
        </p:nvPicPr>
        <p:blipFill rotWithShape="1">
          <a:blip r:embed="rId4">
            <a:alphaModFix/>
          </a:blip>
          <a:srcRect/>
          <a:stretch/>
        </p:blipFill>
        <p:spPr>
          <a:xfrm>
            <a:off x="7577025" y="4085353"/>
            <a:ext cx="1324899" cy="81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21b5cae9f2_0_246"/>
          <p:cNvSpPr txBox="1">
            <a:spLocks noGrp="1"/>
          </p:cNvSpPr>
          <p:nvPr>
            <p:ph type="title"/>
          </p:nvPr>
        </p:nvSpPr>
        <p:spPr>
          <a:xfrm>
            <a:off x="457200" y="205978"/>
            <a:ext cx="8229600" cy="6378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7DC5"/>
              </a:buClr>
              <a:buSzPts val="2700"/>
              <a:buFont typeface="Arial"/>
              <a:buNone/>
            </a:pPr>
            <a:endParaRPr/>
          </a:p>
        </p:txBody>
      </p:sp>
      <p:sp>
        <p:nvSpPr>
          <p:cNvPr id="122" name="Google Shape;122;g221b5cae9f2_0_246"/>
          <p:cNvSpPr txBox="1">
            <a:spLocks noGrp="1"/>
          </p:cNvSpPr>
          <p:nvPr>
            <p:ph type="body" idx="1"/>
          </p:nvPr>
        </p:nvSpPr>
        <p:spPr>
          <a:xfrm>
            <a:off x="457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sp>
        <p:nvSpPr>
          <p:cNvPr id="123" name="Google Shape;123;g221b5cae9f2_0_246"/>
          <p:cNvSpPr txBox="1">
            <a:spLocks noGrp="1"/>
          </p:cNvSpPr>
          <p:nvPr>
            <p:ph type="body" idx="2"/>
          </p:nvPr>
        </p:nvSpPr>
        <p:spPr>
          <a:xfrm>
            <a:off x="4648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pic>
        <p:nvPicPr>
          <p:cNvPr id="124" name="Google Shape;124;g221b5cae9f2_0_246"/>
          <p:cNvPicPr preferRelativeResize="0"/>
          <p:nvPr/>
        </p:nvPicPr>
        <p:blipFill rotWithShape="1">
          <a:blip r:embed="rId3">
            <a:alphaModFix/>
          </a:blip>
          <a:srcRect/>
          <a:stretch/>
        </p:blipFill>
        <p:spPr>
          <a:xfrm>
            <a:off x="0" y="66675"/>
            <a:ext cx="9144002" cy="5001583"/>
          </a:xfrm>
          <a:prstGeom prst="rect">
            <a:avLst/>
          </a:prstGeom>
          <a:noFill/>
          <a:ln>
            <a:noFill/>
          </a:ln>
        </p:spPr>
      </p:pic>
      <p:sp>
        <p:nvSpPr>
          <p:cNvPr id="125" name="Google Shape;125;g221b5cae9f2_0_246"/>
          <p:cNvSpPr txBox="1"/>
          <p:nvPr/>
        </p:nvSpPr>
        <p:spPr>
          <a:xfrm>
            <a:off x="2772675" y="80363"/>
            <a:ext cx="3268200" cy="4983000"/>
          </a:xfrm>
          <a:prstGeom prst="rect">
            <a:avLst/>
          </a:prstGeom>
          <a:solidFill>
            <a:srgbClr val="FFFFFF"/>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6" name="Google Shape;126;g221b5cae9f2_0_246"/>
          <p:cNvSpPr txBox="1"/>
          <p:nvPr/>
        </p:nvSpPr>
        <p:spPr>
          <a:xfrm>
            <a:off x="6115069" y="80363"/>
            <a:ext cx="3180900" cy="4983000"/>
          </a:xfrm>
          <a:prstGeom prst="rect">
            <a:avLst/>
          </a:prstGeom>
          <a:solidFill>
            <a:srgbClr val="FFFFFF"/>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1b5cae9f2_0_255"/>
          <p:cNvSpPr txBox="1">
            <a:spLocks noGrp="1"/>
          </p:cNvSpPr>
          <p:nvPr>
            <p:ph type="title"/>
          </p:nvPr>
        </p:nvSpPr>
        <p:spPr>
          <a:xfrm>
            <a:off x="457200" y="205978"/>
            <a:ext cx="8229600" cy="6378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7DC5"/>
              </a:buClr>
              <a:buSzPts val="2700"/>
              <a:buFont typeface="Arial"/>
              <a:buNone/>
            </a:pPr>
            <a:endParaRPr/>
          </a:p>
        </p:txBody>
      </p:sp>
      <p:sp>
        <p:nvSpPr>
          <p:cNvPr id="132" name="Google Shape;132;g221b5cae9f2_0_255"/>
          <p:cNvSpPr txBox="1">
            <a:spLocks noGrp="1"/>
          </p:cNvSpPr>
          <p:nvPr>
            <p:ph type="body" idx="1"/>
          </p:nvPr>
        </p:nvSpPr>
        <p:spPr>
          <a:xfrm>
            <a:off x="457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sp>
        <p:nvSpPr>
          <p:cNvPr id="133" name="Google Shape;133;g221b5cae9f2_0_255"/>
          <p:cNvSpPr txBox="1">
            <a:spLocks noGrp="1"/>
          </p:cNvSpPr>
          <p:nvPr>
            <p:ph type="body" idx="2"/>
          </p:nvPr>
        </p:nvSpPr>
        <p:spPr>
          <a:xfrm>
            <a:off x="4648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pic>
        <p:nvPicPr>
          <p:cNvPr id="134" name="Google Shape;134;g221b5cae9f2_0_255"/>
          <p:cNvPicPr preferRelativeResize="0"/>
          <p:nvPr/>
        </p:nvPicPr>
        <p:blipFill rotWithShape="1">
          <a:blip r:embed="rId3">
            <a:alphaModFix/>
          </a:blip>
          <a:srcRect/>
          <a:stretch/>
        </p:blipFill>
        <p:spPr>
          <a:xfrm>
            <a:off x="0" y="66675"/>
            <a:ext cx="9144002" cy="5001583"/>
          </a:xfrm>
          <a:prstGeom prst="rect">
            <a:avLst/>
          </a:prstGeom>
          <a:noFill/>
          <a:ln>
            <a:noFill/>
          </a:ln>
        </p:spPr>
      </p:pic>
      <p:sp>
        <p:nvSpPr>
          <p:cNvPr id="135" name="Google Shape;135;g221b5cae9f2_0_255"/>
          <p:cNvSpPr txBox="1"/>
          <p:nvPr/>
        </p:nvSpPr>
        <p:spPr>
          <a:xfrm>
            <a:off x="6115069" y="80363"/>
            <a:ext cx="3180900" cy="4983000"/>
          </a:xfrm>
          <a:prstGeom prst="rect">
            <a:avLst/>
          </a:prstGeom>
          <a:solidFill>
            <a:srgbClr val="FFFFFF"/>
          </a:solid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21b5cae9f2_0_263"/>
          <p:cNvSpPr txBox="1">
            <a:spLocks noGrp="1"/>
          </p:cNvSpPr>
          <p:nvPr>
            <p:ph type="title"/>
          </p:nvPr>
        </p:nvSpPr>
        <p:spPr>
          <a:xfrm>
            <a:off x="457200" y="205978"/>
            <a:ext cx="8229600" cy="6378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7DC5"/>
              </a:buClr>
              <a:buSzPts val="2700"/>
              <a:buFont typeface="Arial"/>
              <a:buNone/>
            </a:pPr>
            <a:endParaRPr/>
          </a:p>
        </p:txBody>
      </p:sp>
      <p:sp>
        <p:nvSpPr>
          <p:cNvPr id="141" name="Google Shape;141;g221b5cae9f2_0_263"/>
          <p:cNvSpPr txBox="1">
            <a:spLocks noGrp="1"/>
          </p:cNvSpPr>
          <p:nvPr>
            <p:ph type="body" idx="1"/>
          </p:nvPr>
        </p:nvSpPr>
        <p:spPr>
          <a:xfrm>
            <a:off x="457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sp>
        <p:nvSpPr>
          <p:cNvPr id="142" name="Google Shape;142;g221b5cae9f2_0_263"/>
          <p:cNvSpPr txBox="1">
            <a:spLocks noGrp="1"/>
          </p:cNvSpPr>
          <p:nvPr>
            <p:ph type="body" idx="2"/>
          </p:nvPr>
        </p:nvSpPr>
        <p:spPr>
          <a:xfrm>
            <a:off x="4648201" y="1200151"/>
            <a:ext cx="4038600" cy="3394500"/>
          </a:xfrm>
          <a:prstGeom prst="rect">
            <a:avLst/>
          </a:prstGeom>
          <a:noFill/>
          <a:ln>
            <a:noFill/>
          </a:ln>
        </p:spPr>
        <p:txBody>
          <a:bodyPr spcFirstLastPara="1" wrap="square" lIns="68575" tIns="68575" rIns="68575" bIns="68575" anchor="t" anchorCtr="0">
            <a:noAutofit/>
          </a:bodyPr>
          <a:lstStyle/>
          <a:p>
            <a:pPr marL="254000" marR="0" lvl="0" indent="0" algn="l" rtl="0">
              <a:lnSpc>
                <a:spcPct val="100000"/>
              </a:lnSpc>
              <a:spcBef>
                <a:spcPts val="0"/>
              </a:spcBef>
              <a:spcAft>
                <a:spcPts val="0"/>
              </a:spcAft>
              <a:buClr>
                <a:schemeClr val="dk1"/>
              </a:buClr>
              <a:buSzPts val="1300"/>
              <a:buFont typeface="Noto Sans Symbols"/>
              <a:buNone/>
            </a:pPr>
            <a:endParaRPr/>
          </a:p>
        </p:txBody>
      </p:sp>
      <p:pic>
        <p:nvPicPr>
          <p:cNvPr id="143" name="Google Shape;143;g221b5cae9f2_0_263"/>
          <p:cNvPicPr preferRelativeResize="0"/>
          <p:nvPr/>
        </p:nvPicPr>
        <p:blipFill rotWithShape="1">
          <a:blip r:embed="rId3">
            <a:alphaModFix/>
          </a:blip>
          <a:srcRect/>
          <a:stretch/>
        </p:blipFill>
        <p:spPr>
          <a:xfrm>
            <a:off x="0" y="66675"/>
            <a:ext cx="9144002" cy="50015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262725" y="427400"/>
            <a:ext cx="2808000" cy="2428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 sz="2500" b="1">
                <a:latin typeface="Montserrat"/>
                <a:ea typeface="Montserrat"/>
                <a:cs typeface="Montserrat"/>
                <a:sym typeface="Montserrat"/>
              </a:rPr>
              <a:t>Approach to CB-DHS Design &amp; Development </a:t>
            </a:r>
            <a:endParaRPr sz="2500" b="1">
              <a:latin typeface="Montserrat"/>
              <a:ea typeface="Montserrat"/>
              <a:cs typeface="Montserrat"/>
              <a:sym typeface="Montserrat"/>
            </a:endParaRPr>
          </a:p>
        </p:txBody>
      </p:sp>
      <p:pic>
        <p:nvPicPr>
          <p:cNvPr id="149" name="Google Shape;149;p7">
            <a:hlinkClick r:id="rId3"/>
          </p:cNvPr>
          <p:cNvPicPr preferRelativeResize="0"/>
          <p:nvPr/>
        </p:nvPicPr>
        <p:blipFill rotWithShape="1">
          <a:blip r:embed="rId4">
            <a:alphaModFix/>
          </a:blip>
          <a:srcRect/>
          <a:stretch/>
        </p:blipFill>
        <p:spPr>
          <a:xfrm>
            <a:off x="7549600" y="72500"/>
            <a:ext cx="1066800" cy="1066800"/>
          </a:xfrm>
          <a:prstGeom prst="rect">
            <a:avLst/>
          </a:prstGeom>
          <a:noFill/>
          <a:ln>
            <a:noFill/>
          </a:ln>
        </p:spPr>
      </p:pic>
      <p:sp>
        <p:nvSpPr>
          <p:cNvPr id="150" name="Google Shape;150;p7"/>
          <p:cNvSpPr txBox="1"/>
          <p:nvPr/>
        </p:nvSpPr>
        <p:spPr>
          <a:xfrm>
            <a:off x="3643825" y="1192975"/>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Design With the User</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pic>
        <p:nvPicPr>
          <p:cNvPr id="151" name="Google Shape;151;p7">
            <a:hlinkClick r:id="rId5"/>
          </p:cNvPr>
          <p:cNvPicPr preferRelativeResize="0"/>
          <p:nvPr/>
        </p:nvPicPr>
        <p:blipFill rotWithShape="1">
          <a:blip r:embed="rId6">
            <a:alphaModFix/>
          </a:blip>
          <a:srcRect/>
          <a:stretch/>
        </p:blipFill>
        <p:spPr>
          <a:xfrm>
            <a:off x="5688825" y="72500"/>
            <a:ext cx="1066800" cy="1066800"/>
          </a:xfrm>
          <a:prstGeom prst="rect">
            <a:avLst/>
          </a:prstGeom>
          <a:noFill/>
          <a:ln>
            <a:noFill/>
          </a:ln>
        </p:spPr>
      </p:pic>
      <p:pic>
        <p:nvPicPr>
          <p:cNvPr id="152" name="Google Shape;152;p7">
            <a:hlinkClick r:id="rId7"/>
          </p:cNvPr>
          <p:cNvPicPr preferRelativeResize="0"/>
          <p:nvPr/>
        </p:nvPicPr>
        <p:blipFill rotWithShape="1">
          <a:blip r:embed="rId8">
            <a:alphaModFix/>
          </a:blip>
          <a:srcRect/>
          <a:stretch/>
        </p:blipFill>
        <p:spPr>
          <a:xfrm>
            <a:off x="3828050" y="72500"/>
            <a:ext cx="1066800" cy="1066800"/>
          </a:xfrm>
          <a:prstGeom prst="rect">
            <a:avLst/>
          </a:prstGeom>
          <a:noFill/>
          <a:ln>
            <a:noFill/>
          </a:ln>
        </p:spPr>
      </p:pic>
      <p:sp>
        <p:nvSpPr>
          <p:cNvPr id="153" name="Google Shape;153;p7"/>
          <p:cNvSpPr txBox="1"/>
          <p:nvPr/>
        </p:nvSpPr>
        <p:spPr>
          <a:xfrm>
            <a:off x="5579575" y="1192975"/>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Understand the Existing Ecosystem</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4" name="Google Shape;154;p7"/>
          <p:cNvSpPr txBox="1"/>
          <p:nvPr/>
        </p:nvSpPr>
        <p:spPr>
          <a:xfrm>
            <a:off x="7426300" y="1192975"/>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Design For Scale</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5" name="Google Shape;155;p7"/>
          <p:cNvSpPr txBox="1"/>
          <p:nvPr/>
        </p:nvSpPr>
        <p:spPr>
          <a:xfrm>
            <a:off x="3587750" y="294235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Build for Sustainability</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6" name="Google Shape;156;p7"/>
          <p:cNvSpPr txBox="1"/>
          <p:nvPr/>
        </p:nvSpPr>
        <p:spPr>
          <a:xfrm>
            <a:off x="5579575" y="294235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Be Data Driven</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7" name="Google Shape;157;p7"/>
          <p:cNvSpPr txBox="1"/>
          <p:nvPr/>
        </p:nvSpPr>
        <p:spPr>
          <a:xfrm>
            <a:off x="7296700" y="294235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Open Standards, Data, Open Source &amp; Innovation</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8" name="Google Shape;158;p7"/>
          <p:cNvSpPr txBox="1"/>
          <p:nvPr/>
        </p:nvSpPr>
        <p:spPr>
          <a:xfrm>
            <a:off x="3587750" y="460760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Reuse and Improve</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59" name="Google Shape;159;p7"/>
          <p:cNvSpPr txBox="1"/>
          <p:nvPr/>
        </p:nvSpPr>
        <p:spPr>
          <a:xfrm>
            <a:off x="5579575" y="461705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Address Privacy &amp; Security</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sp>
        <p:nvSpPr>
          <p:cNvPr id="160" name="Google Shape;160;p7"/>
          <p:cNvSpPr txBox="1"/>
          <p:nvPr/>
        </p:nvSpPr>
        <p:spPr>
          <a:xfrm>
            <a:off x="7345600" y="4607600"/>
            <a:ext cx="1474800" cy="433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lt2"/>
                </a:solidFill>
                <a:latin typeface="Source Serif Pro SemiBold"/>
                <a:ea typeface="Source Serif Pro SemiBold"/>
                <a:cs typeface="Source Serif Pro SemiBold"/>
                <a:sym typeface="Source Serif Pro SemiBold"/>
              </a:rPr>
              <a:t>Be Collaborative</a:t>
            </a:r>
            <a:endParaRPr sz="1200" b="0" i="0" u="none" strike="noStrike" cap="none">
              <a:solidFill>
                <a:schemeClr val="lt2"/>
              </a:solidFill>
              <a:latin typeface="Source Serif Pro SemiBold"/>
              <a:ea typeface="Source Serif Pro SemiBold"/>
              <a:cs typeface="Source Serif Pro SemiBold"/>
              <a:sym typeface="Source Serif Pro SemiBold"/>
            </a:endParaRPr>
          </a:p>
        </p:txBody>
      </p:sp>
      <p:pic>
        <p:nvPicPr>
          <p:cNvPr id="161" name="Google Shape;161;p7">
            <a:hlinkClick r:id="rId9"/>
          </p:cNvPr>
          <p:cNvPicPr preferRelativeResize="0"/>
          <p:nvPr/>
        </p:nvPicPr>
        <p:blipFill rotWithShape="1">
          <a:blip r:embed="rId10">
            <a:alphaModFix/>
          </a:blip>
          <a:srcRect/>
          <a:stretch/>
        </p:blipFill>
        <p:spPr>
          <a:xfrm>
            <a:off x="3828050" y="1789263"/>
            <a:ext cx="1066800" cy="1066800"/>
          </a:xfrm>
          <a:prstGeom prst="rect">
            <a:avLst/>
          </a:prstGeom>
          <a:noFill/>
          <a:ln>
            <a:noFill/>
          </a:ln>
        </p:spPr>
      </p:pic>
      <p:pic>
        <p:nvPicPr>
          <p:cNvPr id="162" name="Google Shape;162;p7">
            <a:hlinkClick r:id="rId11"/>
          </p:cNvPr>
          <p:cNvPicPr preferRelativeResize="0"/>
          <p:nvPr/>
        </p:nvPicPr>
        <p:blipFill rotWithShape="1">
          <a:blip r:embed="rId12">
            <a:alphaModFix/>
          </a:blip>
          <a:srcRect/>
          <a:stretch/>
        </p:blipFill>
        <p:spPr>
          <a:xfrm>
            <a:off x="5688825" y="1789263"/>
            <a:ext cx="1066800" cy="1066800"/>
          </a:xfrm>
          <a:prstGeom prst="rect">
            <a:avLst/>
          </a:prstGeom>
          <a:noFill/>
          <a:ln>
            <a:noFill/>
          </a:ln>
        </p:spPr>
      </p:pic>
      <p:pic>
        <p:nvPicPr>
          <p:cNvPr id="163" name="Google Shape;163;p7"/>
          <p:cNvPicPr preferRelativeResize="0"/>
          <p:nvPr/>
        </p:nvPicPr>
        <p:blipFill rotWithShape="1">
          <a:blip r:embed="rId13">
            <a:alphaModFix/>
          </a:blip>
          <a:srcRect/>
          <a:stretch/>
        </p:blipFill>
        <p:spPr>
          <a:xfrm>
            <a:off x="7549600" y="1789274"/>
            <a:ext cx="996725" cy="996725"/>
          </a:xfrm>
          <a:prstGeom prst="rect">
            <a:avLst/>
          </a:prstGeom>
          <a:noFill/>
          <a:ln>
            <a:noFill/>
          </a:ln>
        </p:spPr>
      </p:pic>
      <p:pic>
        <p:nvPicPr>
          <p:cNvPr id="164" name="Google Shape;164;p7">
            <a:hlinkClick r:id="rId14"/>
          </p:cNvPr>
          <p:cNvPicPr preferRelativeResize="0"/>
          <p:nvPr/>
        </p:nvPicPr>
        <p:blipFill rotWithShape="1">
          <a:blip r:embed="rId15">
            <a:alphaModFix/>
          </a:blip>
          <a:srcRect/>
          <a:stretch/>
        </p:blipFill>
        <p:spPr>
          <a:xfrm>
            <a:off x="3898125" y="3528550"/>
            <a:ext cx="926650" cy="926650"/>
          </a:xfrm>
          <a:prstGeom prst="rect">
            <a:avLst/>
          </a:prstGeom>
          <a:noFill/>
          <a:ln>
            <a:noFill/>
          </a:ln>
        </p:spPr>
      </p:pic>
      <p:pic>
        <p:nvPicPr>
          <p:cNvPr id="165" name="Google Shape;165;p7">
            <a:hlinkClick r:id="rId16"/>
          </p:cNvPr>
          <p:cNvPicPr preferRelativeResize="0"/>
          <p:nvPr/>
        </p:nvPicPr>
        <p:blipFill rotWithShape="1">
          <a:blip r:embed="rId17">
            <a:alphaModFix/>
          </a:blip>
          <a:srcRect/>
          <a:stretch/>
        </p:blipFill>
        <p:spPr>
          <a:xfrm>
            <a:off x="5853650" y="3533275"/>
            <a:ext cx="926650" cy="926650"/>
          </a:xfrm>
          <a:prstGeom prst="rect">
            <a:avLst/>
          </a:prstGeom>
          <a:noFill/>
          <a:ln>
            <a:noFill/>
          </a:ln>
        </p:spPr>
      </p:pic>
      <p:pic>
        <p:nvPicPr>
          <p:cNvPr id="166" name="Google Shape;166;p7">
            <a:hlinkClick r:id="rId18"/>
          </p:cNvPr>
          <p:cNvPicPr preferRelativeResize="0"/>
          <p:nvPr/>
        </p:nvPicPr>
        <p:blipFill rotWithShape="1">
          <a:blip r:embed="rId19">
            <a:alphaModFix/>
          </a:blip>
          <a:srcRect/>
          <a:stretch/>
        </p:blipFill>
        <p:spPr>
          <a:xfrm>
            <a:off x="7619675" y="3528550"/>
            <a:ext cx="926650" cy="926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21b5cae9f2_0_456"/>
          <p:cNvSpPr txBox="1">
            <a:spLocks noGrp="1"/>
          </p:cNvSpPr>
          <p:nvPr>
            <p:ph type="sldNum" idx="12"/>
          </p:nvPr>
        </p:nvSpPr>
        <p:spPr>
          <a:xfrm>
            <a:off x="8562325" y="4935441"/>
            <a:ext cx="217500" cy="135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600"/>
              <a:buNone/>
            </a:pPr>
            <a:fld id="{00000000-1234-1234-1234-123412341234}" type="slidenum">
              <a:rPr lang="en">
                <a:solidFill>
                  <a:srgbClr val="000000"/>
                </a:solidFill>
              </a:rPr>
              <a:t>9</a:t>
            </a:fld>
            <a:endParaRPr>
              <a:solidFill>
                <a:srgbClr val="000000"/>
              </a:solidFill>
            </a:endParaRPr>
          </a:p>
        </p:txBody>
      </p:sp>
      <p:sp>
        <p:nvSpPr>
          <p:cNvPr id="172" name="Google Shape;172;g221b5cae9f2_0_456"/>
          <p:cNvSpPr txBox="1">
            <a:spLocks noGrp="1"/>
          </p:cNvSpPr>
          <p:nvPr>
            <p:ph type="title"/>
          </p:nvPr>
        </p:nvSpPr>
        <p:spPr>
          <a:xfrm>
            <a:off x="359999" y="269999"/>
            <a:ext cx="6120000" cy="540000"/>
          </a:xfrm>
          <a:prstGeom prst="rect">
            <a:avLst/>
          </a:prstGeom>
          <a:noFill/>
          <a:ln>
            <a:noFill/>
          </a:ln>
        </p:spPr>
        <p:txBody>
          <a:bodyPr spcFirstLastPara="1" wrap="square" lIns="13500" tIns="0" rIns="270000" bIns="0" anchor="b" anchorCtr="0">
            <a:noAutofit/>
          </a:bodyPr>
          <a:lstStyle/>
          <a:p>
            <a:pPr marL="0" lvl="0" indent="0" algn="l" rtl="0">
              <a:lnSpc>
                <a:spcPct val="90000"/>
              </a:lnSpc>
              <a:spcBef>
                <a:spcPts val="0"/>
              </a:spcBef>
              <a:spcAft>
                <a:spcPts val="0"/>
              </a:spcAft>
              <a:buClr>
                <a:schemeClr val="dk2"/>
              </a:buClr>
              <a:buSzPts val="2100"/>
              <a:buFont typeface="Arial"/>
              <a:buNone/>
            </a:pPr>
            <a:r>
              <a:rPr lang="en"/>
              <a:t>Health Systems Strengthening </a:t>
            </a:r>
            <a:endParaRPr/>
          </a:p>
        </p:txBody>
      </p:sp>
      <p:pic>
        <p:nvPicPr>
          <p:cNvPr id="173" name="Google Shape;173;g221b5cae9f2_0_456"/>
          <p:cNvPicPr preferRelativeResize="0"/>
          <p:nvPr/>
        </p:nvPicPr>
        <p:blipFill rotWithShape="1">
          <a:blip r:embed="rId3">
            <a:alphaModFix/>
          </a:blip>
          <a:srcRect/>
          <a:stretch/>
        </p:blipFill>
        <p:spPr>
          <a:xfrm>
            <a:off x="5238098" y="1476082"/>
            <a:ext cx="3892138" cy="2816079"/>
          </a:xfrm>
          <a:prstGeom prst="rect">
            <a:avLst/>
          </a:prstGeom>
          <a:noFill/>
          <a:ln>
            <a:noFill/>
          </a:ln>
        </p:spPr>
      </p:pic>
      <p:pic>
        <p:nvPicPr>
          <p:cNvPr id="174" name="Google Shape;174;g221b5cae9f2_0_456"/>
          <p:cNvPicPr preferRelativeResize="0"/>
          <p:nvPr/>
        </p:nvPicPr>
        <p:blipFill rotWithShape="1">
          <a:blip r:embed="rId4">
            <a:alphaModFix/>
          </a:blip>
          <a:srcRect/>
          <a:stretch/>
        </p:blipFill>
        <p:spPr>
          <a:xfrm>
            <a:off x="1640383" y="1487908"/>
            <a:ext cx="3124808" cy="2816078"/>
          </a:xfrm>
          <a:prstGeom prst="rect">
            <a:avLst/>
          </a:prstGeom>
          <a:noFill/>
          <a:ln w="9525" cap="flat" cmpd="sng">
            <a:solidFill>
              <a:srgbClr val="0070C0"/>
            </a:solidFill>
            <a:prstDash val="solid"/>
            <a:miter lim="800000"/>
            <a:headEnd type="none" w="sm" len="sm"/>
            <a:tailEnd type="none" w="sm" len="sm"/>
          </a:ln>
        </p:spPr>
      </p:pic>
      <p:sp>
        <p:nvSpPr>
          <p:cNvPr id="175" name="Google Shape;175;g221b5cae9f2_0_456" descr="Image result for Digital Health"/>
          <p:cNvSpPr/>
          <p:nvPr/>
        </p:nvSpPr>
        <p:spPr>
          <a:xfrm>
            <a:off x="116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21b5cae9f2_0_456" descr="Image result for Digital Health"/>
          <p:cNvSpPr/>
          <p:nvPr/>
        </p:nvSpPr>
        <p:spPr>
          <a:xfrm>
            <a:off x="230981" y="5953"/>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21b5cae9f2_0_456" descr="Image result for Digital Health"/>
          <p:cNvSpPr/>
          <p:nvPr/>
        </p:nvSpPr>
        <p:spPr>
          <a:xfrm>
            <a:off x="345281" y="120253"/>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21b5cae9f2_0_456"/>
          <p:cNvSpPr/>
          <p:nvPr/>
        </p:nvSpPr>
        <p:spPr>
          <a:xfrm rot="-5400000">
            <a:off x="-665870" y="2482100"/>
            <a:ext cx="2827904" cy="815866"/>
          </a:xfrm>
          <a:prstGeom prst="flowChartProcess">
            <a:avLst/>
          </a:prstGeom>
          <a:gradFill>
            <a:gsLst>
              <a:gs pos="0">
                <a:srgbClr val="495A70"/>
              </a:gs>
              <a:gs pos="50000">
                <a:srgbClr val="133B5F"/>
              </a:gs>
              <a:gs pos="100000">
                <a:srgbClr val="0E3456"/>
              </a:gs>
            </a:gsLst>
            <a:lin ang="5400012" scaled="0"/>
          </a:gradFill>
          <a:ln>
            <a:noFill/>
          </a:ln>
          <a:effectLst>
            <a:outerShdw blurRad="57150" dist="19050" dir="5400000" algn="ctr" rotWithShape="0">
              <a:srgbClr val="000000">
                <a:alpha val="6196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FFFFFF"/>
                </a:solidFill>
                <a:latin typeface="Arial"/>
                <a:ea typeface="Arial"/>
                <a:cs typeface="Arial"/>
                <a:sym typeface="Arial"/>
              </a:rPr>
              <a:t>Digital Health</a:t>
            </a:r>
            <a:endParaRPr sz="2400" b="0" i="0" u="none" strike="noStrike" cap="none">
              <a:solidFill>
                <a:srgbClr val="FFFFFF"/>
              </a:solidFill>
              <a:latin typeface="Arial"/>
              <a:ea typeface="Arial"/>
              <a:cs typeface="Arial"/>
              <a:sym typeface="Arial"/>
            </a:endParaRPr>
          </a:p>
        </p:txBody>
      </p:sp>
      <p:sp>
        <p:nvSpPr>
          <p:cNvPr id="179" name="Google Shape;179;g221b5cae9f2_0_456"/>
          <p:cNvSpPr/>
          <p:nvPr/>
        </p:nvSpPr>
        <p:spPr>
          <a:xfrm>
            <a:off x="1156016" y="2341179"/>
            <a:ext cx="484500" cy="1111500"/>
          </a:xfrm>
          <a:prstGeom prst="chevron">
            <a:avLst>
              <a:gd name="adj" fmla="val 50000"/>
            </a:avLst>
          </a:prstGeom>
          <a:solidFill>
            <a:schemeClr val="accent2"/>
          </a:solidFill>
          <a:ln w="12700" cap="flat" cmpd="sng">
            <a:solidFill>
              <a:srgbClr val="112B4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21b5cae9f2_0_456"/>
          <p:cNvSpPr/>
          <p:nvPr/>
        </p:nvSpPr>
        <p:spPr>
          <a:xfrm>
            <a:off x="4765190" y="2341179"/>
            <a:ext cx="484500" cy="1111500"/>
          </a:xfrm>
          <a:prstGeom prst="chevron">
            <a:avLst>
              <a:gd name="adj" fmla="val 50000"/>
            </a:avLst>
          </a:prstGeom>
          <a:solidFill>
            <a:schemeClr val="accent2"/>
          </a:solidFill>
          <a:ln w="12700" cap="flat" cmpd="sng">
            <a:solidFill>
              <a:srgbClr val="112B4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570</Words>
  <Application>Microsoft Macintosh PowerPoint</Application>
  <PresentationFormat>On-screen Show (16:9)</PresentationFormat>
  <Paragraphs>61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Noto Sans Symbols</vt:lpstr>
      <vt:lpstr>Source Serif Pro SemiBold</vt:lpstr>
      <vt:lpstr>Calibri</vt:lpstr>
      <vt:lpstr>Montserrat</vt:lpstr>
      <vt:lpstr>Roboto</vt:lpstr>
      <vt:lpstr>Source Serif Pro</vt:lpstr>
      <vt:lpstr>Cambria</vt:lpstr>
      <vt:lpstr>Arial</vt:lpstr>
      <vt:lpstr>Material</vt:lpstr>
      <vt:lpstr>A Digital Health Solution for the the Local Health System Sustainability Project (CB-DHS)</vt:lpstr>
      <vt:lpstr>IntelliSOFT Consulting Limited</vt:lpstr>
      <vt:lpstr>CB-DHS</vt:lpstr>
      <vt:lpstr>PowerPoint Presentation</vt:lpstr>
      <vt:lpstr>PowerPoint Presentation</vt:lpstr>
      <vt:lpstr>PowerPoint Presentation</vt:lpstr>
      <vt:lpstr>PowerPoint Presentation</vt:lpstr>
      <vt:lpstr>Approach to CB-DHS Design &amp; Development </vt:lpstr>
      <vt:lpstr>Health Systems Strengthening </vt:lpstr>
      <vt:lpstr>PowerPoint Presentation</vt:lpstr>
      <vt:lpstr>CB-DHS</vt:lpstr>
      <vt:lpstr>Modeling</vt:lpstr>
      <vt:lpstr>PowerPoint Presentation</vt:lpstr>
      <vt:lpstr>Why?</vt:lpstr>
      <vt:lpstr>CB-DHS Regional HIE</vt:lpstr>
      <vt:lpstr>CB-DHS</vt:lpstr>
      <vt:lpstr>CB-DHS Utility Module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Digital Health Solution for the the Local Health System Sustainability Project (CB-DHS)</dc:title>
  <cp:lastModifiedBy>Eng. Andrew C. Kajeguka</cp:lastModifiedBy>
  <cp:revision>3</cp:revision>
  <dcterms:modified xsi:type="dcterms:W3CDTF">2023-05-01T10:44:27Z</dcterms:modified>
</cp:coreProperties>
</file>